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85" r:id="rId2"/>
    <p:sldId id="261" r:id="rId3"/>
    <p:sldId id="279" r:id="rId4"/>
    <p:sldId id="278" r:id="rId5"/>
    <p:sldId id="280" r:id="rId6"/>
    <p:sldId id="281" r:id="rId7"/>
    <p:sldId id="286" r:id="rId8"/>
    <p:sldId id="287" r:id="rId9"/>
    <p:sldId id="288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CC"/>
    <a:srgbClr val="CCCCFF"/>
    <a:srgbClr val="99FFCC"/>
    <a:srgbClr val="FFCC99"/>
    <a:srgbClr val="99CCFF"/>
    <a:srgbClr val="66FF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 autoAdjust="0"/>
    <p:restoredTop sz="91724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9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03B9-3C5E-4B97-BA2B-921170779E42}" type="datetimeFigureOut">
              <a:rPr lang="en-IE" smtClean="0"/>
              <a:pPr/>
              <a:t>02/03/2023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BA6A5-93DA-4ED9-B94C-96E4E9092EC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5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065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14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243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75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33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800" b="1" dirty="0" smtClean="0"/>
              <a:t>Life</a:t>
            </a:r>
            <a:r>
              <a:rPr lang="en-IE" sz="800" b="1" baseline="0" dirty="0" smtClean="0"/>
              <a:t>Saver Offences:</a:t>
            </a:r>
          </a:p>
          <a:p>
            <a:r>
              <a:rPr lang="en-IE" sz="800" baseline="0" dirty="0" smtClean="0"/>
              <a:t>Mobile Phone</a:t>
            </a:r>
          </a:p>
          <a:p>
            <a:r>
              <a:rPr lang="en-IE" sz="800" baseline="0" dirty="0" smtClean="0"/>
              <a:t>Seatbelt</a:t>
            </a:r>
          </a:p>
          <a:p>
            <a:r>
              <a:rPr lang="en-IE" sz="800" baseline="0" dirty="0" smtClean="0"/>
              <a:t>Speeding - Intercept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65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Jan</a:t>
            </a:r>
            <a:r>
              <a:rPr lang="en-IE" baseline="0" dirty="0" smtClean="0"/>
              <a:t> 2020 compared with Jan 2021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30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9" t="-299" r="5743" b="-1"/>
          <a:stretch/>
        </p:blipFill>
        <p:spPr>
          <a:xfrm>
            <a:off x="0" y="-20548"/>
            <a:ext cx="12192000" cy="6878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5510" y="390418"/>
            <a:ext cx="9133725" cy="156966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Joint Policing Committee – Tipperary Division </a:t>
            </a:r>
          </a:p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</a:t>
            </a:r>
            <a:r>
              <a:rPr lang="en-IE" sz="2800" b="1" baseline="30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rd</a:t>
            </a:r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March 2023</a:t>
            </a:r>
          </a:p>
          <a:p>
            <a:endParaRPr lang="en-IE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IE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Chief Superintendent Colm O’Sullivan</a:t>
            </a:r>
            <a:endParaRPr lang="en-IE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093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950" y="132187"/>
            <a:ext cx="11495026" cy="6563888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738179" y="254541"/>
            <a:ext cx="3135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u="sng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</a:rPr>
              <a:t>JPC Objectives:</a:t>
            </a:r>
            <a:endParaRPr lang="en-US" sz="2800" b="1" u="sng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730" y="661220"/>
            <a:ext cx="1095269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Provide a brief statistical overview of current position as of 02/03/2023:</a:t>
            </a:r>
          </a:p>
          <a:p>
            <a:endParaRPr lang="en-IE" sz="16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Property Crime at a Divisional Level (broken down by District)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bg1"/>
                </a:solidFill>
              </a:rPr>
              <a:t>Additional attention afforded to Burglary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Crime Against the Person  at a Divisional Level (broken down by District)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Additional attention afforded to </a:t>
            </a:r>
            <a:r>
              <a:rPr lang="en-IE" sz="1600" dirty="0" smtClean="0">
                <a:solidFill>
                  <a:schemeClr val="bg1"/>
                </a:solidFill>
              </a:rPr>
              <a:t>Assault</a:t>
            </a:r>
          </a:p>
          <a:p>
            <a:pPr lvl="1"/>
            <a:endParaRPr lang="en-IE" sz="16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Proactive Policing Measure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sz="1600" dirty="0" smtClean="0">
                <a:solidFill>
                  <a:schemeClr val="bg1"/>
                </a:solidFill>
              </a:rPr>
              <a:t>Includes Possession of Drugs, Sale of Drugs, Firearms and Offensive Weapons</a:t>
            </a:r>
          </a:p>
          <a:p>
            <a:pPr lvl="2"/>
            <a:endParaRPr lang="en-IE" sz="1200" dirty="0" smtClean="0">
              <a:solidFill>
                <a:schemeClr val="bg1"/>
              </a:solidFill>
            </a:endParaRPr>
          </a:p>
          <a:p>
            <a:r>
              <a:rPr lang="en-IE" sz="1200" b="1" dirty="0">
                <a:solidFill>
                  <a:srgbClr val="FF0000"/>
                </a:solidFill>
              </a:rPr>
              <a:t>Statistics relating to Topics 1 to 3 are based on </a:t>
            </a:r>
            <a:r>
              <a:rPr lang="en-IE" sz="1200" b="1" u="sng" dirty="0" smtClean="0">
                <a:solidFill>
                  <a:srgbClr val="FF0000"/>
                </a:solidFill>
              </a:rPr>
              <a:t>Dec 2021, Jan and Feb 2022 </a:t>
            </a:r>
            <a:r>
              <a:rPr lang="en-IE" sz="1200" b="1" dirty="0">
                <a:solidFill>
                  <a:srgbClr val="FF0000"/>
                </a:solidFill>
              </a:rPr>
              <a:t>(3 </a:t>
            </a:r>
            <a:r>
              <a:rPr lang="en-IE" sz="1200" b="1" dirty="0" err="1">
                <a:solidFill>
                  <a:srgbClr val="FF0000"/>
                </a:solidFill>
              </a:rPr>
              <a:t>mth</a:t>
            </a:r>
            <a:r>
              <a:rPr lang="en-IE" sz="1200" b="1" dirty="0">
                <a:solidFill>
                  <a:srgbClr val="FF0000"/>
                </a:solidFill>
              </a:rPr>
              <a:t> period) compared with </a:t>
            </a:r>
            <a:r>
              <a:rPr lang="en-IE" sz="1200" b="1" u="sng" dirty="0" smtClean="0">
                <a:solidFill>
                  <a:srgbClr val="FF0000"/>
                </a:solidFill>
              </a:rPr>
              <a:t>Dec 2022, Jan and Feb 2023 </a:t>
            </a:r>
            <a:r>
              <a:rPr lang="en-IE" sz="1200" b="1" dirty="0">
                <a:solidFill>
                  <a:srgbClr val="FF0000"/>
                </a:solidFill>
              </a:rPr>
              <a:t>(3 </a:t>
            </a:r>
            <a:r>
              <a:rPr lang="en-IE" sz="1200" b="1" dirty="0" err="1">
                <a:solidFill>
                  <a:srgbClr val="FF0000"/>
                </a:solidFill>
              </a:rPr>
              <a:t>mth</a:t>
            </a:r>
            <a:r>
              <a:rPr lang="en-IE" sz="1200" b="1" dirty="0">
                <a:solidFill>
                  <a:srgbClr val="FF0000"/>
                </a:solidFill>
              </a:rPr>
              <a:t> period)</a:t>
            </a:r>
          </a:p>
          <a:p>
            <a:pPr lvl="2"/>
            <a:endParaRPr lang="en-IE" sz="16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IE" sz="1600" dirty="0" smtClean="0">
                <a:solidFill>
                  <a:schemeClr val="bg1"/>
                </a:solidFill>
              </a:rPr>
              <a:t>Traffic</a:t>
            </a:r>
            <a:endParaRPr lang="en-IE" sz="1600" dirty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Fatalities/Serious Injuries figures YTD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Drink Driving and Drug </a:t>
            </a:r>
            <a:r>
              <a:rPr lang="en-IE" sz="1600" dirty="0" smtClean="0">
                <a:solidFill>
                  <a:schemeClr val="bg1"/>
                </a:solidFill>
              </a:rPr>
              <a:t>Offences YTD</a:t>
            </a:r>
            <a:endParaRPr lang="en-IE" sz="1600" dirty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LifeSaver </a:t>
            </a:r>
            <a:r>
              <a:rPr lang="en-IE" sz="1600" dirty="0" smtClean="0">
                <a:solidFill>
                  <a:schemeClr val="bg1"/>
                </a:solidFill>
              </a:rPr>
              <a:t>Offences (2021 vs. 2022)</a:t>
            </a:r>
            <a:endParaRPr lang="en-IE" sz="1600" dirty="0">
              <a:solidFill>
                <a:schemeClr val="bg1"/>
              </a:solidFill>
            </a:endParaRPr>
          </a:p>
          <a:p>
            <a:pPr lvl="1"/>
            <a:endParaRPr lang="en-IE" sz="16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IE" sz="1600" dirty="0">
                <a:solidFill>
                  <a:schemeClr val="bg1"/>
                </a:solidFill>
              </a:rPr>
              <a:t>Domestic Abuse </a:t>
            </a:r>
            <a:r>
              <a:rPr lang="en-IE" sz="1600" dirty="0" smtClean="0">
                <a:solidFill>
                  <a:schemeClr val="bg1"/>
                </a:solidFill>
              </a:rPr>
              <a:t>Incidents (1</a:t>
            </a:r>
            <a:r>
              <a:rPr lang="en-IE" sz="1600" baseline="30000" dirty="0" smtClean="0">
                <a:solidFill>
                  <a:schemeClr val="bg1"/>
                </a:solidFill>
              </a:rPr>
              <a:t>st</a:t>
            </a:r>
            <a:r>
              <a:rPr lang="en-IE" sz="1600" dirty="0" smtClean="0">
                <a:solidFill>
                  <a:schemeClr val="bg1"/>
                </a:solidFill>
              </a:rPr>
              <a:t> Jan – 26</a:t>
            </a:r>
            <a:r>
              <a:rPr lang="en-IE" sz="1600" baseline="30000" dirty="0" smtClean="0">
                <a:solidFill>
                  <a:schemeClr val="bg1"/>
                </a:solidFill>
              </a:rPr>
              <a:t>th</a:t>
            </a:r>
            <a:r>
              <a:rPr lang="en-IE" sz="1600" dirty="0" smtClean="0">
                <a:solidFill>
                  <a:schemeClr val="bg1"/>
                </a:solidFill>
              </a:rPr>
              <a:t> Feb, 2022 vs. 2023)</a:t>
            </a:r>
            <a:endParaRPr lang="en-IE" sz="1600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pPr algn="ctr"/>
            <a:endParaRPr lang="en-IE" dirty="0" smtClean="0">
              <a:solidFill>
                <a:srgbClr val="FF0000"/>
              </a:solidFill>
            </a:endParaRPr>
          </a:p>
          <a:p>
            <a:r>
              <a:rPr lang="en-IE" sz="1400" b="1" i="1" dirty="0" smtClean="0">
                <a:solidFill>
                  <a:schemeClr val="bg1"/>
                </a:solidFill>
              </a:rPr>
              <a:t>All information is based upon operational data from the PULSE System as was available on the 02/03/2023, unless otherwise stated and is liable to change.  Crime Counting rules are applied, unless otherwise stated.  Incident counts are based on date reported.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E" sz="2400" b="1" dirty="0">
              <a:solidFill>
                <a:schemeClr val="bg1"/>
              </a:solidFill>
            </a:endParaRPr>
          </a:p>
          <a:p>
            <a:endParaRPr lang="en-IE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IE" sz="2000" b="1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29" y="119752"/>
            <a:ext cx="4016606" cy="190821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 smtClean="0">
                <a:solidFill>
                  <a:schemeClr val="bg1"/>
                </a:solidFill>
              </a:rPr>
              <a:t>Property Crime includes:</a:t>
            </a:r>
          </a:p>
          <a:p>
            <a:pPr algn="ctr"/>
            <a:endParaRPr lang="en-IE" sz="800" b="1" u="sng" dirty="0">
              <a:solidFill>
                <a:schemeClr val="bg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All </a:t>
            </a:r>
            <a:r>
              <a:rPr lang="en-IE" sz="1400" dirty="0">
                <a:solidFill>
                  <a:schemeClr val="bg1"/>
                </a:solidFill>
              </a:rPr>
              <a:t>Robbery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All Burglary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And various Theft </a:t>
            </a:r>
            <a:r>
              <a:rPr lang="en-IE" sz="1400" dirty="0" smtClean="0">
                <a:solidFill>
                  <a:schemeClr val="bg1"/>
                </a:solidFill>
              </a:rPr>
              <a:t>Offences</a:t>
            </a:r>
          </a:p>
          <a:p>
            <a:pPr algn="ctr"/>
            <a:endParaRPr lang="en-IE" sz="1600" b="1" dirty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3mth Change in the Division is </a:t>
            </a:r>
            <a:r>
              <a:rPr lang="en-IE" sz="1600" b="1" dirty="0">
                <a:solidFill>
                  <a:schemeClr val="bg1"/>
                </a:solidFill>
              </a:rPr>
              <a:t>-</a:t>
            </a:r>
            <a:r>
              <a:rPr lang="en-IE" sz="1600" b="1" dirty="0" smtClean="0">
                <a:solidFill>
                  <a:schemeClr val="bg1"/>
                </a:solidFill>
              </a:rPr>
              <a:t>11%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(375 to 335)</a:t>
            </a:r>
          </a:p>
        </p:txBody>
      </p:sp>
      <p:sp>
        <p:nvSpPr>
          <p:cNvPr id="18" name="Oval 17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</a:t>
            </a:r>
            <a:r>
              <a:rPr lang="en-IE" b="1" dirty="0">
                <a:solidFill>
                  <a:schemeClr val="bg1"/>
                </a:solidFill>
              </a:rPr>
              <a:t>0</a:t>
            </a:r>
            <a:r>
              <a:rPr lang="en-IE" b="1" dirty="0" smtClean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(65 to 65)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</a:t>
            </a:r>
            <a:r>
              <a:rPr lang="en-IE" b="1" dirty="0">
                <a:solidFill>
                  <a:schemeClr val="bg1"/>
                </a:solidFill>
              </a:rPr>
              <a:t>0</a:t>
            </a:r>
            <a:r>
              <a:rPr lang="en-IE" b="1" dirty="0" smtClean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(68 to 68)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13134" y="4593425"/>
            <a:ext cx="1903853" cy="1754325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-9%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(138 to 125)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79405" y="497803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-27%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(56 to 41)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38670" y="2870993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-25%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(48 to 36)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5765" y="6418209"/>
            <a:ext cx="3398769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-40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169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101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>
                <a:solidFill>
                  <a:schemeClr val="bg1"/>
                </a:solidFill>
              </a:rPr>
              <a:t>Statistics </a:t>
            </a:r>
            <a:r>
              <a:rPr lang="en-IE" sz="1050" b="1" dirty="0" smtClean="0">
                <a:solidFill>
                  <a:schemeClr val="bg1"/>
                </a:solidFill>
              </a:rPr>
              <a:t>are </a:t>
            </a:r>
            <a:r>
              <a:rPr lang="en-IE" sz="1050" b="1" dirty="0">
                <a:solidFill>
                  <a:schemeClr val="bg1"/>
                </a:solidFill>
              </a:rPr>
              <a:t>based on </a:t>
            </a:r>
            <a:r>
              <a:rPr lang="en-IE" sz="1050" b="1" u="sng" dirty="0" smtClean="0">
                <a:solidFill>
                  <a:schemeClr val="bg1"/>
                </a:solidFill>
              </a:rPr>
              <a:t>Dec 2021 </a:t>
            </a:r>
            <a:r>
              <a:rPr lang="en-IE" sz="1050" b="1" u="sng" dirty="0">
                <a:solidFill>
                  <a:schemeClr val="bg1"/>
                </a:solidFill>
              </a:rPr>
              <a:t>&amp; </a:t>
            </a:r>
            <a:r>
              <a:rPr lang="en-IE" sz="1050" b="1" u="sng" dirty="0" smtClean="0">
                <a:solidFill>
                  <a:schemeClr val="bg1"/>
                </a:solidFill>
              </a:rPr>
              <a:t>Jan, Feb 2022 </a:t>
            </a:r>
            <a:r>
              <a:rPr lang="en-IE" sz="1050" b="1" dirty="0">
                <a:solidFill>
                  <a:schemeClr val="bg1"/>
                </a:solidFill>
              </a:rPr>
              <a:t>(3 </a:t>
            </a:r>
            <a:r>
              <a:rPr lang="en-IE" sz="1050" b="1" dirty="0" err="1">
                <a:solidFill>
                  <a:schemeClr val="bg1"/>
                </a:solidFill>
              </a:rPr>
              <a:t>mth</a:t>
            </a:r>
            <a:r>
              <a:rPr lang="en-IE" sz="1050" b="1" dirty="0">
                <a:solidFill>
                  <a:schemeClr val="bg1"/>
                </a:solidFill>
              </a:rPr>
              <a:t> period) compared with </a:t>
            </a:r>
            <a:r>
              <a:rPr lang="en-IE" sz="1050" b="1" u="sng" dirty="0" smtClean="0">
                <a:solidFill>
                  <a:schemeClr val="bg1"/>
                </a:solidFill>
              </a:rPr>
              <a:t>Dec 2022 </a:t>
            </a:r>
            <a:r>
              <a:rPr lang="en-IE" sz="1050" b="1" u="sng" dirty="0">
                <a:solidFill>
                  <a:schemeClr val="bg1"/>
                </a:solidFill>
              </a:rPr>
              <a:t>&amp; </a:t>
            </a:r>
            <a:r>
              <a:rPr lang="en-IE" sz="1050" b="1" u="sng" dirty="0" smtClean="0">
                <a:solidFill>
                  <a:schemeClr val="bg1"/>
                </a:solidFill>
              </a:rPr>
              <a:t>Jan, Feb 2023 </a:t>
            </a:r>
            <a:r>
              <a:rPr lang="en-IE" sz="1050" b="1" dirty="0">
                <a:solidFill>
                  <a:schemeClr val="bg1"/>
                </a:solidFill>
              </a:rPr>
              <a:t>(3 </a:t>
            </a:r>
            <a:r>
              <a:rPr lang="en-IE" sz="1050" b="1" dirty="0" err="1">
                <a:solidFill>
                  <a:schemeClr val="bg1"/>
                </a:solidFill>
              </a:rPr>
              <a:t>mth</a:t>
            </a:r>
            <a:r>
              <a:rPr lang="en-IE" sz="1050" b="1" dirty="0">
                <a:solidFill>
                  <a:schemeClr val="bg1"/>
                </a:solidFill>
              </a:rPr>
              <a:t> period)</a:t>
            </a:r>
          </a:p>
        </p:txBody>
      </p:sp>
    </p:spTree>
    <p:extLst>
      <p:ext uri="{BB962C8B-B14F-4D97-AF65-F5344CB8AC3E}">
        <p14:creationId xmlns:p14="http://schemas.microsoft.com/office/powerpoint/2010/main" val="14666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151" y="98487"/>
            <a:ext cx="3684495" cy="138499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Non Aggravated Burglary </a:t>
            </a:r>
          </a:p>
          <a:p>
            <a:pPr algn="ctr"/>
            <a:endParaRPr lang="en-IE" sz="2000" b="1" dirty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3mth change in the </a:t>
            </a:r>
            <a:r>
              <a:rPr lang="en-IE" sz="1600" b="1" dirty="0">
                <a:solidFill>
                  <a:schemeClr val="bg1"/>
                </a:solidFill>
              </a:rPr>
              <a:t>Division </a:t>
            </a:r>
            <a:r>
              <a:rPr lang="en-IE" sz="1600" b="1" dirty="0" smtClean="0">
                <a:solidFill>
                  <a:schemeClr val="bg1"/>
                </a:solidFill>
              </a:rPr>
              <a:t>is -</a:t>
            </a:r>
            <a:r>
              <a:rPr lang="en-IE" sz="1600" b="1" dirty="0" smtClean="0">
                <a:solidFill>
                  <a:schemeClr val="bg1"/>
                </a:solidFill>
              </a:rPr>
              <a:t>32% </a:t>
            </a:r>
            <a:r>
              <a:rPr lang="en-IE" sz="1600" b="1" dirty="0" smtClean="0">
                <a:solidFill>
                  <a:schemeClr val="bg1"/>
                </a:solidFill>
              </a:rPr>
              <a:t>(81 to 55)</a:t>
            </a:r>
            <a:endParaRPr lang="en-IE" sz="1600" b="1" dirty="0">
              <a:solidFill>
                <a:schemeClr val="bg1"/>
              </a:solidFill>
            </a:endParaRPr>
          </a:p>
          <a:p>
            <a:pPr algn="ctr"/>
            <a:endParaRPr lang="en-IE" sz="1200" dirty="0"/>
          </a:p>
        </p:txBody>
      </p:sp>
      <p:sp>
        <p:nvSpPr>
          <p:cNvPr id="17" name="Oval 16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-56%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(25 to 11)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-52%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(21 to 10)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-41%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(22 to 13)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9405" y="497803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+43%</a:t>
            </a:r>
          </a:p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(Figures are less than 10)</a:t>
            </a:r>
            <a:endParaRPr lang="en-IE" sz="12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38670" y="2870993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+83%</a:t>
            </a:r>
          </a:p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(Figures are less than 10)</a:t>
            </a:r>
            <a:endParaRPr lang="en-IE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486" y="1551819"/>
            <a:ext cx="3441292" cy="584775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Residential Burglary is </a:t>
            </a:r>
            <a:r>
              <a:rPr lang="en-IE" sz="1600" b="1" kern="0" noProof="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41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Non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Residential Burglary is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en-IE" sz="1600" b="1" kern="0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33949" y="6399207"/>
            <a:ext cx="2234590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25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>
                <a:solidFill>
                  <a:schemeClr val="bg1"/>
                </a:solidFill>
              </a:rPr>
              <a:t>Statistics </a:t>
            </a:r>
            <a:r>
              <a:rPr lang="en-IE" sz="1050" b="1" dirty="0" smtClean="0">
                <a:solidFill>
                  <a:schemeClr val="bg1"/>
                </a:solidFill>
              </a:rPr>
              <a:t>are </a:t>
            </a:r>
            <a:r>
              <a:rPr lang="en-IE" sz="1050" b="1" dirty="0">
                <a:solidFill>
                  <a:schemeClr val="bg1"/>
                </a:solidFill>
              </a:rPr>
              <a:t>based on </a:t>
            </a:r>
            <a:r>
              <a:rPr lang="en-IE" sz="1050" b="1" u="sng" dirty="0" smtClean="0">
                <a:solidFill>
                  <a:schemeClr val="bg1"/>
                </a:solidFill>
              </a:rPr>
              <a:t>Dec 2021 </a:t>
            </a:r>
            <a:r>
              <a:rPr lang="en-IE" sz="1050" b="1" u="sng" dirty="0">
                <a:solidFill>
                  <a:schemeClr val="bg1"/>
                </a:solidFill>
              </a:rPr>
              <a:t>&amp; </a:t>
            </a:r>
            <a:r>
              <a:rPr lang="en-IE" sz="1050" b="1" u="sng" dirty="0" smtClean="0">
                <a:solidFill>
                  <a:schemeClr val="bg1"/>
                </a:solidFill>
              </a:rPr>
              <a:t>Jan, Feb 2022 </a:t>
            </a:r>
            <a:r>
              <a:rPr lang="en-IE" sz="1050" b="1" dirty="0">
                <a:solidFill>
                  <a:schemeClr val="bg1"/>
                </a:solidFill>
              </a:rPr>
              <a:t>(3 </a:t>
            </a:r>
            <a:r>
              <a:rPr lang="en-IE" sz="1050" b="1" dirty="0" err="1">
                <a:solidFill>
                  <a:schemeClr val="bg1"/>
                </a:solidFill>
              </a:rPr>
              <a:t>mth</a:t>
            </a:r>
            <a:r>
              <a:rPr lang="en-IE" sz="1050" b="1" dirty="0">
                <a:solidFill>
                  <a:schemeClr val="bg1"/>
                </a:solidFill>
              </a:rPr>
              <a:t> period) compared with </a:t>
            </a:r>
            <a:r>
              <a:rPr lang="en-IE" sz="1050" b="1" u="sng" dirty="0" smtClean="0">
                <a:solidFill>
                  <a:schemeClr val="bg1"/>
                </a:solidFill>
              </a:rPr>
              <a:t>Dec 2022 </a:t>
            </a:r>
            <a:r>
              <a:rPr lang="en-IE" sz="1050" b="1" u="sng" dirty="0">
                <a:solidFill>
                  <a:schemeClr val="bg1"/>
                </a:solidFill>
              </a:rPr>
              <a:t>&amp; </a:t>
            </a:r>
            <a:r>
              <a:rPr lang="en-IE" sz="1050" b="1" u="sng" dirty="0" smtClean="0">
                <a:solidFill>
                  <a:schemeClr val="bg1"/>
                </a:solidFill>
              </a:rPr>
              <a:t>Jan, Feb 2023 </a:t>
            </a:r>
            <a:r>
              <a:rPr lang="en-IE" sz="1050" b="1" dirty="0">
                <a:solidFill>
                  <a:schemeClr val="bg1"/>
                </a:solidFill>
              </a:rPr>
              <a:t>(3 </a:t>
            </a:r>
            <a:r>
              <a:rPr lang="en-IE" sz="1050" b="1" dirty="0" err="1">
                <a:solidFill>
                  <a:schemeClr val="bg1"/>
                </a:solidFill>
              </a:rPr>
              <a:t>mth</a:t>
            </a:r>
            <a:r>
              <a:rPr lang="en-IE" sz="1050" b="1" dirty="0">
                <a:solidFill>
                  <a:schemeClr val="bg1"/>
                </a:solidFill>
              </a:rPr>
              <a:t> period)</a:t>
            </a:r>
          </a:p>
        </p:txBody>
      </p:sp>
    </p:spTree>
    <p:extLst>
      <p:ext uri="{BB962C8B-B14F-4D97-AF65-F5344CB8AC3E}">
        <p14:creationId xmlns:p14="http://schemas.microsoft.com/office/powerpoint/2010/main" val="13830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3" y="119752"/>
            <a:ext cx="4474338" cy="2600712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 smtClean="0">
                <a:solidFill>
                  <a:schemeClr val="bg1"/>
                </a:solidFill>
              </a:rPr>
              <a:t>Crimes Against the Person includes</a:t>
            </a:r>
          </a:p>
          <a:p>
            <a:pPr algn="ctr"/>
            <a:endParaRPr lang="en-IE" sz="8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Murder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Murder Threat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All Assaults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Harassment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Child Abandonment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Neglect </a:t>
            </a:r>
            <a:r>
              <a:rPr lang="en-IE" sz="1400" dirty="0">
                <a:solidFill>
                  <a:schemeClr val="bg1"/>
                </a:solidFill>
              </a:rPr>
              <a:t>or </a:t>
            </a:r>
            <a:r>
              <a:rPr lang="en-IE" sz="1400" dirty="0" smtClean="0">
                <a:solidFill>
                  <a:schemeClr val="bg1"/>
                </a:solidFill>
              </a:rPr>
              <a:t>Cruelty</a:t>
            </a:r>
            <a:endParaRPr lang="en-IE" sz="1400" dirty="0">
              <a:solidFill>
                <a:schemeClr val="bg1"/>
              </a:solidFill>
            </a:endParaRPr>
          </a:p>
          <a:p>
            <a:pPr algn="ctr"/>
            <a:endParaRPr lang="en-IE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3mth change in </a:t>
            </a:r>
            <a:r>
              <a:rPr lang="en-IE" sz="1600" b="1" dirty="0">
                <a:solidFill>
                  <a:schemeClr val="bg1"/>
                </a:solidFill>
              </a:rPr>
              <a:t>the Division is </a:t>
            </a:r>
            <a:r>
              <a:rPr lang="en-IE" sz="1600" b="1" dirty="0" smtClean="0">
                <a:solidFill>
                  <a:schemeClr val="bg1"/>
                </a:solidFill>
              </a:rPr>
              <a:t>-27%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(179 to 131)</a:t>
            </a:r>
            <a:endParaRPr lang="en-IE" sz="1600" b="1" dirty="0">
              <a:solidFill>
                <a:schemeClr val="bg1"/>
              </a:solidFill>
            </a:endParaRPr>
          </a:p>
          <a:p>
            <a:pPr algn="ctr"/>
            <a:endParaRPr lang="en-IE" sz="800" dirty="0"/>
          </a:p>
        </p:txBody>
      </p:sp>
      <p:sp>
        <p:nvSpPr>
          <p:cNvPr id="18" name="Oval 17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-32%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(41 to 28)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</a:t>
            </a:r>
            <a:r>
              <a:rPr lang="en-IE" b="1" dirty="0">
                <a:solidFill>
                  <a:schemeClr val="bg1"/>
                </a:solidFill>
              </a:rPr>
              <a:t>3</a:t>
            </a:r>
            <a:r>
              <a:rPr lang="en-IE" b="1" dirty="0" smtClean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(34 to 35)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-40%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(63 to 38)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79405" y="5022069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-4%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(23 to 22)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44153" y="3213231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-56%</a:t>
            </a:r>
          </a:p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(Figures are less than 10)</a:t>
            </a:r>
            <a:endParaRPr lang="en-IE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6922" y="6443937"/>
            <a:ext cx="3212672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-75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%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87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 to 22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>
                <a:solidFill>
                  <a:schemeClr val="bg1"/>
                </a:solidFill>
              </a:rPr>
              <a:t>Statistics </a:t>
            </a:r>
            <a:r>
              <a:rPr lang="en-IE" sz="1050" b="1" dirty="0" smtClean="0">
                <a:solidFill>
                  <a:schemeClr val="bg1"/>
                </a:solidFill>
              </a:rPr>
              <a:t>are </a:t>
            </a:r>
            <a:r>
              <a:rPr lang="en-IE" sz="1050" b="1" dirty="0">
                <a:solidFill>
                  <a:schemeClr val="bg1"/>
                </a:solidFill>
              </a:rPr>
              <a:t>based on </a:t>
            </a:r>
            <a:r>
              <a:rPr lang="en-IE" sz="1050" b="1" u="sng" dirty="0" smtClean="0">
                <a:solidFill>
                  <a:schemeClr val="bg1"/>
                </a:solidFill>
              </a:rPr>
              <a:t>Dec 2021 </a:t>
            </a:r>
            <a:r>
              <a:rPr lang="en-IE" sz="1050" b="1" u="sng" dirty="0">
                <a:solidFill>
                  <a:schemeClr val="bg1"/>
                </a:solidFill>
              </a:rPr>
              <a:t>&amp; </a:t>
            </a:r>
            <a:r>
              <a:rPr lang="en-IE" sz="1050" b="1" u="sng" dirty="0" smtClean="0">
                <a:solidFill>
                  <a:schemeClr val="bg1"/>
                </a:solidFill>
              </a:rPr>
              <a:t>Jan, Feb 2022 </a:t>
            </a:r>
            <a:r>
              <a:rPr lang="en-IE" sz="1050" b="1" dirty="0">
                <a:solidFill>
                  <a:schemeClr val="bg1"/>
                </a:solidFill>
              </a:rPr>
              <a:t>(3 </a:t>
            </a:r>
            <a:r>
              <a:rPr lang="en-IE" sz="1050" b="1" dirty="0" err="1">
                <a:solidFill>
                  <a:schemeClr val="bg1"/>
                </a:solidFill>
              </a:rPr>
              <a:t>mth</a:t>
            </a:r>
            <a:r>
              <a:rPr lang="en-IE" sz="1050" b="1" dirty="0">
                <a:solidFill>
                  <a:schemeClr val="bg1"/>
                </a:solidFill>
              </a:rPr>
              <a:t> period) compared with </a:t>
            </a:r>
            <a:r>
              <a:rPr lang="en-IE" sz="1050" b="1" u="sng" dirty="0" smtClean="0">
                <a:solidFill>
                  <a:schemeClr val="bg1"/>
                </a:solidFill>
              </a:rPr>
              <a:t>Dec 2022 </a:t>
            </a:r>
            <a:r>
              <a:rPr lang="en-IE" sz="1050" b="1" u="sng" dirty="0">
                <a:solidFill>
                  <a:schemeClr val="bg1"/>
                </a:solidFill>
              </a:rPr>
              <a:t>&amp; </a:t>
            </a:r>
            <a:r>
              <a:rPr lang="en-IE" sz="1050" b="1" u="sng" dirty="0" smtClean="0">
                <a:solidFill>
                  <a:schemeClr val="bg1"/>
                </a:solidFill>
              </a:rPr>
              <a:t>Jan, Feb 2023 </a:t>
            </a:r>
            <a:r>
              <a:rPr lang="en-IE" sz="1050" b="1" dirty="0">
                <a:solidFill>
                  <a:schemeClr val="bg1"/>
                </a:solidFill>
              </a:rPr>
              <a:t>(3 </a:t>
            </a:r>
            <a:r>
              <a:rPr lang="en-IE" sz="1050" b="1" dirty="0" err="1">
                <a:solidFill>
                  <a:schemeClr val="bg1"/>
                </a:solidFill>
              </a:rPr>
              <a:t>mth</a:t>
            </a:r>
            <a:r>
              <a:rPr lang="en-IE" sz="1050" b="1" dirty="0">
                <a:solidFill>
                  <a:schemeClr val="bg1"/>
                </a:solidFill>
              </a:rPr>
              <a:t> period)</a:t>
            </a:r>
          </a:p>
        </p:txBody>
      </p:sp>
    </p:spTree>
    <p:extLst>
      <p:ext uri="{BB962C8B-B14F-4D97-AF65-F5344CB8AC3E}">
        <p14:creationId xmlns:p14="http://schemas.microsoft.com/office/powerpoint/2010/main" val="25377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514" y="130480"/>
            <a:ext cx="3468263" cy="1754326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Assaults includes:</a:t>
            </a:r>
          </a:p>
          <a:p>
            <a:pPr algn="ctr"/>
            <a:endParaRPr lang="en-IE" sz="12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Assaults </a:t>
            </a:r>
            <a:r>
              <a:rPr lang="en-IE" sz="1400" dirty="0">
                <a:solidFill>
                  <a:schemeClr val="bg1"/>
                </a:solidFill>
              </a:rPr>
              <a:t>Causing Harm </a:t>
            </a:r>
            <a:endParaRPr lang="en-IE" sz="1400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Minor </a:t>
            </a:r>
            <a:r>
              <a:rPr lang="en-IE" sz="1400" dirty="0">
                <a:solidFill>
                  <a:schemeClr val="bg1"/>
                </a:solidFill>
              </a:rPr>
              <a:t>Assaults </a:t>
            </a:r>
            <a:endParaRPr lang="en-IE" sz="1400" dirty="0" smtClean="0">
              <a:solidFill>
                <a:schemeClr val="bg1"/>
              </a:solidFill>
            </a:endParaRPr>
          </a:p>
          <a:p>
            <a:pPr algn="ctr"/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3mth change </a:t>
            </a:r>
            <a:r>
              <a:rPr lang="en-IE" sz="1600" b="1" dirty="0">
                <a:solidFill>
                  <a:schemeClr val="bg1"/>
                </a:solidFill>
              </a:rPr>
              <a:t>the Division </a:t>
            </a:r>
            <a:r>
              <a:rPr lang="en-IE" sz="1600" b="1" dirty="0" smtClean="0">
                <a:solidFill>
                  <a:schemeClr val="bg1"/>
                </a:solidFill>
              </a:rPr>
              <a:t>is -11%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(123 to 109)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-4%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(24 to 23)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+23%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(22 to 27)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-31%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(45 to 31)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47131" y="498056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+11%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(18 to 20)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51910" y="3191899"/>
            <a:ext cx="1859622" cy="178866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-43%</a:t>
            </a:r>
          </a:p>
          <a:p>
            <a:pPr algn="ctr"/>
            <a:r>
              <a:rPr lang="en-IE" sz="1200" b="1" dirty="0" smtClean="0">
                <a:solidFill>
                  <a:schemeClr val="bg1"/>
                </a:solidFill>
              </a:rPr>
              <a:t>(Figures are less than 10)</a:t>
            </a:r>
            <a:endParaRPr lang="en-IE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515" y="1957635"/>
            <a:ext cx="4123936" cy="584775"/>
          </a:xfrm>
          <a:prstGeom prst="rect">
            <a:avLst/>
          </a:prstGeom>
          <a:solidFill>
            <a:srgbClr val="FFFFFF"/>
          </a:solidFill>
          <a:ln w="158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Assaults Causing Harm</a:t>
            </a:r>
            <a:r>
              <a:rPr kumimoji="0" lang="en-IE" sz="1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-23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48</a:t>
            </a:r>
            <a:r>
              <a:rPr lang="en-IE" sz="1600" kern="0" dirty="0" smtClean="0">
                <a:solidFill>
                  <a:prstClr val="black"/>
                </a:solidFill>
                <a:latin typeface="Calibri" panose="020F0502020204030204"/>
              </a:rPr>
              <a:t> to 37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Minor 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Assaults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-4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(75 to 72)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2635" y="6443937"/>
            <a:ext cx="3155296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73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%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68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 to 18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>
                <a:solidFill>
                  <a:schemeClr val="bg1"/>
                </a:solidFill>
              </a:rPr>
              <a:t>Statistics </a:t>
            </a:r>
            <a:r>
              <a:rPr lang="en-IE" sz="1050" b="1" dirty="0" smtClean="0">
                <a:solidFill>
                  <a:schemeClr val="bg1"/>
                </a:solidFill>
              </a:rPr>
              <a:t>are </a:t>
            </a:r>
            <a:r>
              <a:rPr lang="en-IE" sz="1050" b="1" dirty="0">
                <a:solidFill>
                  <a:schemeClr val="bg1"/>
                </a:solidFill>
              </a:rPr>
              <a:t>based on </a:t>
            </a:r>
            <a:r>
              <a:rPr lang="en-IE" sz="1050" b="1" u="sng" dirty="0" smtClean="0">
                <a:solidFill>
                  <a:schemeClr val="bg1"/>
                </a:solidFill>
              </a:rPr>
              <a:t>Dec 2021 </a:t>
            </a:r>
            <a:r>
              <a:rPr lang="en-IE" sz="1050" b="1" u="sng" dirty="0">
                <a:solidFill>
                  <a:schemeClr val="bg1"/>
                </a:solidFill>
              </a:rPr>
              <a:t>&amp; </a:t>
            </a:r>
            <a:r>
              <a:rPr lang="en-IE" sz="1050" b="1" u="sng" dirty="0" smtClean="0">
                <a:solidFill>
                  <a:schemeClr val="bg1"/>
                </a:solidFill>
              </a:rPr>
              <a:t>Jan, Feb 2022 </a:t>
            </a:r>
            <a:r>
              <a:rPr lang="en-IE" sz="1050" b="1" dirty="0">
                <a:solidFill>
                  <a:schemeClr val="bg1"/>
                </a:solidFill>
              </a:rPr>
              <a:t>(3 </a:t>
            </a:r>
            <a:r>
              <a:rPr lang="en-IE" sz="1050" b="1" dirty="0" err="1">
                <a:solidFill>
                  <a:schemeClr val="bg1"/>
                </a:solidFill>
              </a:rPr>
              <a:t>mth</a:t>
            </a:r>
            <a:r>
              <a:rPr lang="en-IE" sz="1050" b="1" dirty="0">
                <a:solidFill>
                  <a:schemeClr val="bg1"/>
                </a:solidFill>
              </a:rPr>
              <a:t> period) compared with </a:t>
            </a:r>
            <a:r>
              <a:rPr lang="en-IE" sz="1050" b="1" u="sng" dirty="0" smtClean="0">
                <a:solidFill>
                  <a:schemeClr val="bg1"/>
                </a:solidFill>
              </a:rPr>
              <a:t>Dec 2022 </a:t>
            </a:r>
            <a:r>
              <a:rPr lang="en-IE" sz="1050" b="1" u="sng" dirty="0">
                <a:solidFill>
                  <a:schemeClr val="bg1"/>
                </a:solidFill>
              </a:rPr>
              <a:t>&amp; </a:t>
            </a:r>
            <a:r>
              <a:rPr lang="en-IE" sz="1050" b="1" u="sng" dirty="0" smtClean="0">
                <a:solidFill>
                  <a:schemeClr val="bg1"/>
                </a:solidFill>
              </a:rPr>
              <a:t>Jan, Feb 2023 </a:t>
            </a:r>
            <a:r>
              <a:rPr lang="en-IE" sz="1050" b="1" dirty="0">
                <a:solidFill>
                  <a:schemeClr val="bg1"/>
                </a:solidFill>
              </a:rPr>
              <a:t>(3 </a:t>
            </a:r>
            <a:r>
              <a:rPr lang="en-IE" sz="1050" b="1" dirty="0" err="1">
                <a:solidFill>
                  <a:schemeClr val="bg1"/>
                </a:solidFill>
              </a:rPr>
              <a:t>mth</a:t>
            </a:r>
            <a:r>
              <a:rPr lang="en-IE" sz="1050" b="1" dirty="0">
                <a:solidFill>
                  <a:schemeClr val="bg1"/>
                </a:solidFill>
              </a:rPr>
              <a:t> period)</a:t>
            </a:r>
          </a:p>
        </p:txBody>
      </p:sp>
    </p:spTree>
    <p:extLst>
      <p:ext uri="{BB962C8B-B14F-4D97-AF65-F5344CB8AC3E}">
        <p14:creationId xmlns:p14="http://schemas.microsoft.com/office/powerpoint/2010/main" val="1162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52" y="98487"/>
            <a:ext cx="2904566" cy="707886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Proactive Policing Measures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89646" y="1494984"/>
            <a:ext cx="2590734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Overall Searches within the Division are down </a:t>
            </a:r>
            <a:r>
              <a:rPr lang="en-IE" b="1" dirty="0">
                <a:solidFill>
                  <a:schemeClr val="bg1"/>
                </a:solidFill>
              </a:rPr>
              <a:t>7</a:t>
            </a:r>
            <a:r>
              <a:rPr lang="en-IE" b="1" dirty="0" smtClean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56874" y="1156430"/>
            <a:ext cx="3565909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Drugs for Personal Use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Down </a:t>
            </a:r>
            <a:r>
              <a:rPr lang="en-IE" b="1" dirty="0">
                <a:solidFill>
                  <a:schemeClr val="bg1"/>
                </a:solidFill>
              </a:rPr>
              <a:t>3</a:t>
            </a:r>
            <a:r>
              <a:rPr lang="en-IE" b="1" dirty="0" smtClean="0">
                <a:solidFill>
                  <a:schemeClr val="bg1"/>
                </a:solidFill>
              </a:rPr>
              <a:t>% </a:t>
            </a:r>
            <a:r>
              <a:rPr lang="en-IE" dirty="0" smtClean="0">
                <a:solidFill>
                  <a:schemeClr val="bg1"/>
                </a:solidFill>
              </a:rPr>
              <a:t>3mth change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(97 to 94)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1943" y="1156430"/>
            <a:ext cx="3565909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Drugs for Sale/Supply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Down 34% </a:t>
            </a:r>
            <a:r>
              <a:rPr lang="en-IE" dirty="0" smtClean="0">
                <a:solidFill>
                  <a:schemeClr val="bg1"/>
                </a:solidFill>
              </a:rPr>
              <a:t>3mth change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(35 to 23)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646" y="2717266"/>
            <a:ext cx="3565909" cy="1423467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Firearms/Offensive Weapons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</a:t>
            </a:r>
            <a:r>
              <a:rPr lang="en-IE" b="1" dirty="0">
                <a:solidFill>
                  <a:schemeClr val="bg1"/>
                </a:solidFill>
              </a:rPr>
              <a:t>7</a:t>
            </a:r>
            <a:r>
              <a:rPr lang="en-IE" b="1" dirty="0" smtClean="0">
                <a:solidFill>
                  <a:schemeClr val="bg1"/>
                </a:solidFill>
              </a:rPr>
              <a:t>% </a:t>
            </a:r>
            <a:r>
              <a:rPr lang="en-IE" dirty="0" smtClean="0">
                <a:solidFill>
                  <a:schemeClr val="bg1"/>
                </a:solidFill>
              </a:rPr>
              <a:t>3mth change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(15 to 14)</a:t>
            </a:r>
          </a:p>
          <a:p>
            <a:pPr algn="ctr"/>
            <a:r>
              <a:rPr lang="en-IE" sz="1050" b="1" i="1" dirty="0" smtClean="0">
                <a:solidFill>
                  <a:schemeClr val="bg1"/>
                </a:solidFill>
              </a:rPr>
              <a:t>*Crime </a:t>
            </a:r>
            <a:r>
              <a:rPr lang="en-IE" sz="1050" b="1" i="1" dirty="0">
                <a:solidFill>
                  <a:schemeClr val="bg1"/>
                </a:solidFill>
              </a:rPr>
              <a:t>Counting Rules not </a:t>
            </a:r>
            <a:r>
              <a:rPr lang="en-IE" sz="1050" b="1" i="1" dirty="0" smtClean="0">
                <a:solidFill>
                  <a:schemeClr val="bg1"/>
                </a:solidFill>
              </a:rPr>
              <a:t>applied</a:t>
            </a:r>
            <a:endParaRPr lang="en-IE" sz="105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3647" y="49293"/>
            <a:ext cx="2860887" cy="57708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b="1" dirty="0">
                <a:solidFill>
                  <a:schemeClr val="bg1"/>
                </a:solidFill>
              </a:rPr>
              <a:t>Statistics </a:t>
            </a:r>
            <a:r>
              <a:rPr lang="en-IE" sz="1050" b="1" dirty="0" smtClean="0">
                <a:solidFill>
                  <a:schemeClr val="bg1"/>
                </a:solidFill>
              </a:rPr>
              <a:t>are </a:t>
            </a:r>
            <a:r>
              <a:rPr lang="en-IE" sz="1050" b="1" dirty="0">
                <a:solidFill>
                  <a:schemeClr val="bg1"/>
                </a:solidFill>
              </a:rPr>
              <a:t>based on </a:t>
            </a:r>
            <a:r>
              <a:rPr lang="en-IE" sz="1050" b="1" u="sng" dirty="0" smtClean="0">
                <a:solidFill>
                  <a:schemeClr val="bg1"/>
                </a:solidFill>
              </a:rPr>
              <a:t>Dec 2021 </a:t>
            </a:r>
            <a:r>
              <a:rPr lang="en-IE" sz="1050" b="1" u="sng" dirty="0">
                <a:solidFill>
                  <a:schemeClr val="bg1"/>
                </a:solidFill>
              </a:rPr>
              <a:t>&amp; </a:t>
            </a:r>
            <a:r>
              <a:rPr lang="en-IE" sz="1050" b="1" u="sng" dirty="0" smtClean="0">
                <a:solidFill>
                  <a:schemeClr val="bg1"/>
                </a:solidFill>
              </a:rPr>
              <a:t>Jan, Feb 2022 </a:t>
            </a:r>
            <a:r>
              <a:rPr lang="en-IE" sz="1050" b="1" dirty="0">
                <a:solidFill>
                  <a:schemeClr val="bg1"/>
                </a:solidFill>
              </a:rPr>
              <a:t>(3 </a:t>
            </a:r>
            <a:r>
              <a:rPr lang="en-IE" sz="1050" b="1" dirty="0" err="1">
                <a:solidFill>
                  <a:schemeClr val="bg1"/>
                </a:solidFill>
              </a:rPr>
              <a:t>mth</a:t>
            </a:r>
            <a:r>
              <a:rPr lang="en-IE" sz="1050" b="1" dirty="0">
                <a:solidFill>
                  <a:schemeClr val="bg1"/>
                </a:solidFill>
              </a:rPr>
              <a:t> period) compared with </a:t>
            </a:r>
            <a:r>
              <a:rPr lang="en-IE" sz="1050" b="1" u="sng" dirty="0" smtClean="0">
                <a:solidFill>
                  <a:schemeClr val="bg1"/>
                </a:solidFill>
              </a:rPr>
              <a:t>Dec 2022 </a:t>
            </a:r>
            <a:r>
              <a:rPr lang="en-IE" sz="1050" b="1" u="sng" dirty="0">
                <a:solidFill>
                  <a:schemeClr val="bg1"/>
                </a:solidFill>
              </a:rPr>
              <a:t>&amp; </a:t>
            </a:r>
            <a:r>
              <a:rPr lang="en-IE" sz="1050" b="1" u="sng" dirty="0" smtClean="0">
                <a:solidFill>
                  <a:schemeClr val="bg1"/>
                </a:solidFill>
              </a:rPr>
              <a:t>Jan, Feb 2023 </a:t>
            </a:r>
            <a:r>
              <a:rPr lang="en-IE" sz="1050" b="1" dirty="0">
                <a:solidFill>
                  <a:schemeClr val="bg1"/>
                </a:solidFill>
              </a:rPr>
              <a:t>(3 </a:t>
            </a:r>
            <a:r>
              <a:rPr lang="en-IE" sz="1050" b="1" dirty="0" err="1">
                <a:solidFill>
                  <a:schemeClr val="bg1"/>
                </a:solidFill>
              </a:rPr>
              <a:t>mth</a:t>
            </a:r>
            <a:r>
              <a:rPr lang="en-IE" sz="1050" b="1" dirty="0">
                <a:solidFill>
                  <a:schemeClr val="bg1"/>
                </a:solidFill>
              </a:rPr>
              <a:t> period)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202" y="2717266"/>
            <a:ext cx="4215458" cy="3785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690" y="2717266"/>
            <a:ext cx="4104844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52" y="98487"/>
            <a:ext cx="3917577" cy="46166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chemeClr val="bg1"/>
                </a:solidFill>
              </a:rPr>
              <a:t>Traffic</a:t>
            </a:r>
            <a:r>
              <a:rPr lang="en-IE" sz="2000" b="1" dirty="0" smtClean="0">
                <a:solidFill>
                  <a:schemeClr val="bg1"/>
                </a:solidFill>
              </a:rPr>
              <a:t> </a:t>
            </a:r>
            <a:r>
              <a:rPr lang="en-IE" sz="1400" dirty="0" smtClean="0">
                <a:solidFill>
                  <a:schemeClr val="bg1"/>
                </a:solidFill>
              </a:rPr>
              <a:t>(YTD 2022 v 2023)</a:t>
            </a:r>
            <a:endParaRPr lang="en-I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5151" y="705295"/>
            <a:ext cx="4437531" cy="64633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Fatal Collisions </a:t>
            </a:r>
            <a:r>
              <a:rPr lang="en-IE" dirty="0" smtClean="0">
                <a:solidFill>
                  <a:schemeClr val="bg1"/>
                </a:solidFill>
              </a:rPr>
              <a:t>are down 100% </a:t>
            </a:r>
          </a:p>
          <a:p>
            <a:r>
              <a:rPr lang="en-IE" b="1" dirty="0" smtClean="0">
                <a:solidFill>
                  <a:schemeClr val="bg1"/>
                </a:solidFill>
              </a:rPr>
              <a:t>Serious Injury Collisions </a:t>
            </a:r>
            <a:r>
              <a:rPr lang="en-IE" dirty="0" smtClean="0">
                <a:solidFill>
                  <a:schemeClr val="bg1"/>
                </a:solidFill>
              </a:rPr>
              <a:t>are down 17</a:t>
            </a:r>
            <a:r>
              <a:rPr lang="en-IE" b="1" dirty="0" smtClean="0">
                <a:solidFill>
                  <a:schemeClr val="bg1"/>
                </a:solidFill>
              </a:rPr>
              <a:t>% 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533" y="1558324"/>
            <a:ext cx="4014796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There have been </a:t>
            </a:r>
            <a:r>
              <a:rPr lang="en-IE" b="1" dirty="0" smtClean="0">
                <a:solidFill>
                  <a:schemeClr val="bg1"/>
                </a:solidFill>
              </a:rPr>
              <a:t>575 MIT </a:t>
            </a:r>
            <a:r>
              <a:rPr lang="en-IE" dirty="0" smtClean="0">
                <a:solidFill>
                  <a:schemeClr val="bg1"/>
                </a:solidFill>
              </a:rPr>
              <a:t>Checkpoints conducted in the Division –  </a:t>
            </a:r>
            <a:r>
              <a:rPr lang="en-IE" sz="1600" dirty="0" smtClean="0">
                <a:solidFill>
                  <a:schemeClr val="bg1"/>
                </a:solidFill>
              </a:rPr>
              <a:t>(down </a:t>
            </a:r>
            <a:r>
              <a:rPr lang="en-IE" sz="1600" dirty="0">
                <a:solidFill>
                  <a:schemeClr val="bg1"/>
                </a:solidFill>
              </a:rPr>
              <a:t>5</a:t>
            </a:r>
            <a:r>
              <a:rPr lang="en-IE" sz="1600" dirty="0" smtClean="0">
                <a:solidFill>
                  <a:schemeClr val="bg1"/>
                </a:solidFill>
              </a:rPr>
              <a:t>% from 607 in 2022)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358588" y="1889741"/>
            <a:ext cx="748300" cy="4300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7058425" y="1563297"/>
            <a:ext cx="3385457" cy="892552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This has resulted in </a:t>
            </a:r>
            <a:r>
              <a:rPr lang="en-IE" b="1" dirty="0" smtClean="0">
                <a:solidFill>
                  <a:schemeClr val="bg1"/>
                </a:solidFill>
              </a:rPr>
              <a:t>56 Driving While Intoxicated Offences</a:t>
            </a:r>
            <a:r>
              <a:rPr lang="en-IE" dirty="0" smtClean="0">
                <a:solidFill>
                  <a:schemeClr val="bg1"/>
                </a:solidFill>
              </a:rPr>
              <a:t>  </a:t>
            </a:r>
            <a:r>
              <a:rPr lang="en-IE" sz="1600" dirty="0" smtClean="0">
                <a:solidFill>
                  <a:schemeClr val="bg1"/>
                </a:solidFill>
              </a:rPr>
              <a:t>(up 51% from 37 in 2022)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228" y="3013530"/>
            <a:ext cx="11740407" cy="3693319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Our most recent data regarding </a:t>
            </a:r>
            <a:r>
              <a:rPr lang="en-IE" b="1" dirty="0" smtClean="0">
                <a:solidFill>
                  <a:schemeClr val="bg1"/>
                </a:solidFill>
              </a:rPr>
              <a:t>LifeSaver Offences </a:t>
            </a:r>
            <a:r>
              <a:rPr lang="en-IE" dirty="0" smtClean="0">
                <a:solidFill>
                  <a:schemeClr val="bg1"/>
                </a:solidFill>
              </a:rPr>
              <a:t>shows the following </a:t>
            </a:r>
            <a:r>
              <a:rPr lang="en-IE" b="1" u="sng" dirty="0" smtClean="0">
                <a:solidFill>
                  <a:schemeClr val="bg1"/>
                </a:solidFill>
              </a:rPr>
              <a:t>Jan to Dec Trends (2021 v. 2022)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367" y="3396377"/>
            <a:ext cx="2213722" cy="26564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565" y="3476884"/>
            <a:ext cx="1911409" cy="21915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196" y="3476550"/>
            <a:ext cx="2109434" cy="20907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33874" y="5768713"/>
            <a:ext cx="203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-34%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(906 to 601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8916" y="5768713"/>
            <a:ext cx="203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+30%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(223 to 290)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43959" y="5760456"/>
            <a:ext cx="203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-23%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(4,683 to 3,604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093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4924" y="1148266"/>
            <a:ext cx="5760975" cy="449404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439879" y="1276023"/>
            <a:ext cx="5571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u="sng" dirty="0" smtClean="0">
                <a:solidFill>
                  <a:schemeClr val="bg1"/>
                </a:solidFill>
              </a:rPr>
              <a:t>Domestic Abuse Incidents</a:t>
            </a:r>
            <a:endParaRPr lang="en-IE" sz="2800" b="1" u="sng" dirty="0">
              <a:solidFill>
                <a:schemeClr val="bg1"/>
              </a:solidFill>
            </a:endParaRPr>
          </a:p>
          <a:p>
            <a:pPr algn="ctr"/>
            <a:endParaRPr lang="en-IE" sz="1000" b="1" dirty="0" smtClean="0">
              <a:solidFill>
                <a:schemeClr val="bg1"/>
              </a:solidFill>
            </a:endParaRPr>
          </a:p>
          <a:p>
            <a:pPr algn="ctr"/>
            <a:endParaRPr lang="en-IE" sz="1000" b="1" dirty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includes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Domestic Violence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Barring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Protection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Safety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Domestic Dispute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Domestic Dispute – No Offence Identified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Any incident with Domestic M.O.</a:t>
            </a:r>
            <a:endParaRPr lang="en-IE" dirty="0">
              <a:solidFill>
                <a:schemeClr val="bg1"/>
              </a:solidFill>
            </a:endParaRPr>
          </a:p>
          <a:p>
            <a:pPr algn="ctr"/>
            <a:endParaRPr lang="en-IE" sz="1400" b="1" dirty="0">
              <a:solidFill>
                <a:schemeClr val="bg1"/>
              </a:solidFill>
            </a:endParaRPr>
          </a:p>
          <a:p>
            <a:pPr algn="ctr"/>
            <a:r>
              <a:rPr lang="en-IE" sz="2000" b="1" dirty="0">
                <a:solidFill>
                  <a:schemeClr val="bg1"/>
                </a:solidFill>
              </a:rPr>
              <a:t>YTD </a:t>
            </a:r>
            <a:r>
              <a:rPr lang="en-IE" sz="1400" b="1" dirty="0" smtClean="0">
                <a:solidFill>
                  <a:schemeClr val="bg1"/>
                </a:solidFill>
              </a:rPr>
              <a:t>(1</a:t>
            </a:r>
            <a:r>
              <a:rPr lang="en-IE" sz="1400" b="1" baseline="30000" dirty="0" smtClean="0">
                <a:solidFill>
                  <a:schemeClr val="bg1"/>
                </a:solidFill>
              </a:rPr>
              <a:t>st</a:t>
            </a:r>
            <a:r>
              <a:rPr lang="en-IE" sz="1400" b="1" dirty="0" smtClean="0">
                <a:solidFill>
                  <a:schemeClr val="bg1"/>
                </a:solidFill>
              </a:rPr>
              <a:t> Jan – 26</a:t>
            </a:r>
            <a:r>
              <a:rPr lang="en-IE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IE" sz="1400" b="1" dirty="0" smtClean="0">
                <a:solidFill>
                  <a:schemeClr val="bg1"/>
                </a:solidFill>
              </a:rPr>
              <a:t> Feb, 2022 v 2023)</a:t>
            </a:r>
          </a:p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the </a:t>
            </a:r>
            <a:r>
              <a:rPr lang="en-IE" sz="2000" b="1" dirty="0">
                <a:solidFill>
                  <a:schemeClr val="bg1"/>
                </a:solidFill>
              </a:rPr>
              <a:t>Division is </a:t>
            </a:r>
            <a:endParaRPr lang="en-IE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2400" b="1" u="sng" dirty="0" smtClean="0">
                <a:solidFill>
                  <a:schemeClr val="bg1"/>
                </a:solidFill>
              </a:rPr>
              <a:t>+18%</a:t>
            </a:r>
            <a:endParaRPr lang="en-IE" sz="2000" b="1" u="sng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7693" y="6207023"/>
            <a:ext cx="9896607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i="1" dirty="0" smtClean="0">
                <a:solidFill>
                  <a:schemeClr val="bg1"/>
                </a:solidFill>
              </a:rPr>
              <a:t>Based upon </a:t>
            </a:r>
            <a:r>
              <a:rPr lang="en-IE" sz="1400" b="1" i="1" dirty="0">
                <a:solidFill>
                  <a:schemeClr val="bg1"/>
                </a:solidFill>
              </a:rPr>
              <a:t>operational data from the PULSE System as was available on the 2</a:t>
            </a:r>
            <a:r>
              <a:rPr lang="en-IE" sz="1400" b="1" i="1" dirty="0" smtClean="0">
                <a:solidFill>
                  <a:schemeClr val="bg1"/>
                </a:solidFill>
              </a:rPr>
              <a:t>7/02/2023 </a:t>
            </a:r>
            <a:r>
              <a:rPr lang="en-IE" sz="1400" b="1" i="1" dirty="0">
                <a:solidFill>
                  <a:schemeClr val="bg1"/>
                </a:solidFill>
              </a:rPr>
              <a:t>and is liable to change. </a:t>
            </a:r>
            <a:r>
              <a:rPr lang="en-IE" sz="1400" b="1" i="1" dirty="0" smtClean="0">
                <a:solidFill>
                  <a:schemeClr val="bg1"/>
                </a:solidFill>
              </a:rPr>
              <a:t>Incident </a:t>
            </a:r>
            <a:r>
              <a:rPr lang="en-IE" sz="1400" b="1" i="1" dirty="0">
                <a:solidFill>
                  <a:schemeClr val="bg1"/>
                </a:solidFill>
              </a:rPr>
              <a:t>counts are based on date reported. </a:t>
            </a:r>
          </a:p>
        </p:txBody>
      </p:sp>
    </p:spTree>
    <p:extLst>
      <p:ext uri="{BB962C8B-B14F-4D97-AF65-F5344CB8AC3E}">
        <p14:creationId xmlns:p14="http://schemas.microsoft.com/office/powerpoint/2010/main" val="3360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12455</TotalTime>
  <Words>948</Words>
  <Application>Microsoft Office PowerPoint</Application>
  <PresentationFormat>Widescreen</PresentationFormat>
  <Paragraphs>176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Georgia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 Garda Síochána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S0752096</dc:creator>
  <cp:lastModifiedBy>S3015345</cp:lastModifiedBy>
  <cp:revision>249</cp:revision>
  <cp:lastPrinted>2021-02-08T12:14:56Z</cp:lastPrinted>
  <dcterms:created xsi:type="dcterms:W3CDTF">2018-12-04T14:55:35Z</dcterms:created>
  <dcterms:modified xsi:type="dcterms:W3CDTF">2023-03-02T23:26:47Z</dcterms:modified>
</cp:coreProperties>
</file>