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61" r:id="rId6"/>
    <p:sldId id="271" r:id="rId7"/>
    <p:sldId id="267" r:id="rId8"/>
    <p:sldId id="274" r:id="rId9"/>
    <p:sldId id="275" r:id="rId10"/>
    <p:sldId id="276" r:id="rId11"/>
    <p:sldId id="273" r:id="rId12"/>
    <p:sldId id="259" r:id="rId13"/>
    <p:sldId id="262"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FB99-12B7-4AA0-AD66-E97839854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A5297BB-57B4-482E-9E57-164B77DAA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E51389D-4790-40CF-9253-2A2FBC6FEF14}"/>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5" name="Footer Placeholder 4">
            <a:extLst>
              <a:ext uri="{FF2B5EF4-FFF2-40B4-BE49-F238E27FC236}">
                <a16:creationId xmlns:a16="http://schemas.microsoft.com/office/drawing/2014/main" id="{5BFF2D65-94C5-444A-BA2F-B93D2EDCD69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506492D-5AF7-43C7-A1EE-66216802E87F}"/>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246270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FFA2-CB44-44C4-B83B-C28E86E4D64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73A0240-444D-4354-9108-63304B7F86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C3134DD-C9F1-4952-9556-CD7F5EF80703}"/>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5" name="Footer Placeholder 4">
            <a:extLst>
              <a:ext uri="{FF2B5EF4-FFF2-40B4-BE49-F238E27FC236}">
                <a16:creationId xmlns:a16="http://schemas.microsoft.com/office/drawing/2014/main" id="{401A4D98-AE2C-4F08-8FD8-1AC16DB36BD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17862AB-06B7-4BFF-B97E-9B7AD9E613CF}"/>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106185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F4E057-DD8B-48F8-92C2-109A0F735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FCCDD01-D86B-492A-991B-587DA0E0A0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3A66486-9D47-4570-965A-CCBB10BEA733}"/>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5" name="Footer Placeholder 4">
            <a:extLst>
              <a:ext uri="{FF2B5EF4-FFF2-40B4-BE49-F238E27FC236}">
                <a16:creationId xmlns:a16="http://schemas.microsoft.com/office/drawing/2014/main" id="{4AF86659-CE39-47CD-9503-C98AF6CDFA9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898501F-A6AE-4703-8AC7-5DF14CFAECF5}"/>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209642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0238-0C1C-4714-9682-30B9725252A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70C739-364D-449E-854C-86F39FA0AB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C73013E-2EA2-4F91-8F93-E9F9DFC235F7}"/>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5" name="Footer Placeholder 4">
            <a:extLst>
              <a:ext uri="{FF2B5EF4-FFF2-40B4-BE49-F238E27FC236}">
                <a16:creationId xmlns:a16="http://schemas.microsoft.com/office/drawing/2014/main" id="{FBA78FC8-9540-4AB2-AC5D-60C0F0A534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033D341-B39E-40CF-AED9-3800531F4EC3}"/>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31262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36A2-C325-4267-93C7-129055AA4F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BBB131D-0432-4AB3-A709-DDD86C4FC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FE1F6E-E49C-445D-BD23-C5BB55966846}"/>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5" name="Footer Placeholder 4">
            <a:extLst>
              <a:ext uri="{FF2B5EF4-FFF2-40B4-BE49-F238E27FC236}">
                <a16:creationId xmlns:a16="http://schemas.microsoft.com/office/drawing/2014/main" id="{DDCC115F-97F3-4C36-9AF6-41B9FC970B2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EF6A417-E19E-4414-BD12-26BA45668760}"/>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223221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CEA7-E94E-4931-BA6A-80ADC2E3A56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9F4862A-99CB-4278-BB4B-E5F46DC768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0459D1B-3A06-4E4B-A8AC-840214A071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DD55D0B-D26B-4F9F-A8D7-0970BC5AEC4F}"/>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6" name="Footer Placeholder 5">
            <a:extLst>
              <a:ext uri="{FF2B5EF4-FFF2-40B4-BE49-F238E27FC236}">
                <a16:creationId xmlns:a16="http://schemas.microsoft.com/office/drawing/2014/main" id="{9EA71B65-8F41-4B2E-83BD-341085FF1FB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6B109C9-D2F4-4338-9A80-5176B25AE3A0}"/>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85195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ADE6-ABAD-423D-9AF6-1B345664163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BEEDA8C-341B-4D0F-A26E-A141C6BEE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84294A-EF3D-414A-B37B-6104FAED84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2839530-E85B-457B-AECF-BC55E69EB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60F752-2D3C-442E-B25E-C76C89BD33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F4EC582-3A70-4034-BB67-0EEC0305AEE4}"/>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8" name="Footer Placeholder 7">
            <a:extLst>
              <a:ext uri="{FF2B5EF4-FFF2-40B4-BE49-F238E27FC236}">
                <a16:creationId xmlns:a16="http://schemas.microsoft.com/office/drawing/2014/main" id="{7F974879-7BED-47FD-A2D4-B4224F548BA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3427656-CA58-4116-9302-2B80EF82A938}"/>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17227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B944-0750-4C70-BDD5-633E3A9A818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0CA310C-1828-42E4-8C3A-E34043C977D8}"/>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4" name="Footer Placeholder 3">
            <a:extLst>
              <a:ext uri="{FF2B5EF4-FFF2-40B4-BE49-F238E27FC236}">
                <a16:creationId xmlns:a16="http://schemas.microsoft.com/office/drawing/2014/main" id="{EB7C4A87-787C-4F0B-8B05-5126B384CBB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8163324-129F-4C3A-938C-D12EC50D8840}"/>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327974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ED9D0-EE24-4B3C-9ECA-C3F80E615902}"/>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3" name="Footer Placeholder 2">
            <a:extLst>
              <a:ext uri="{FF2B5EF4-FFF2-40B4-BE49-F238E27FC236}">
                <a16:creationId xmlns:a16="http://schemas.microsoft.com/office/drawing/2014/main" id="{17A710F6-0799-4A64-B0D7-9996B91C90C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0C3428D-D3EC-4DE2-A5AC-D34348F5425D}"/>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30446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AF9B-5E17-418C-97FC-6C9190C29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F78918-AC10-4F48-A665-402E6B9B8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287C6CE-1D7F-4546-8617-71BB11F6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16805-7D40-4EA1-B6F3-8E83811B15DB}"/>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6" name="Footer Placeholder 5">
            <a:extLst>
              <a:ext uri="{FF2B5EF4-FFF2-40B4-BE49-F238E27FC236}">
                <a16:creationId xmlns:a16="http://schemas.microsoft.com/office/drawing/2014/main" id="{D7F38F78-3B62-4517-9C54-05A38CFC2D4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4B7E6F7-F0C6-4834-8158-4E900B2CA5FB}"/>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30882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7C0D-F344-4170-87A5-4FEF80B31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AC9A3B9-AA5C-4CC6-BF9D-3A3D2458F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231B1DD-58CE-4E03-A43E-723F073B9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17902B-09DA-46F0-A6A4-C66670673B17}"/>
              </a:ext>
            </a:extLst>
          </p:cNvPr>
          <p:cNvSpPr>
            <a:spLocks noGrp="1"/>
          </p:cNvSpPr>
          <p:nvPr>
            <p:ph type="dt" sz="half" idx="10"/>
          </p:nvPr>
        </p:nvSpPr>
        <p:spPr/>
        <p:txBody>
          <a:bodyPr/>
          <a:lstStyle/>
          <a:p>
            <a:fld id="{F19C5BE8-5945-4C7C-AC42-CD5DA02CB951}" type="datetimeFigureOut">
              <a:rPr lang="en-IE" smtClean="0"/>
              <a:t>20/11/2023</a:t>
            </a:fld>
            <a:endParaRPr lang="en-IE"/>
          </a:p>
        </p:txBody>
      </p:sp>
      <p:sp>
        <p:nvSpPr>
          <p:cNvPr id="6" name="Footer Placeholder 5">
            <a:extLst>
              <a:ext uri="{FF2B5EF4-FFF2-40B4-BE49-F238E27FC236}">
                <a16:creationId xmlns:a16="http://schemas.microsoft.com/office/drawing/2014/main" id="{D44A8474-D14A-4FB6-8574-6026A446DF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DA61E50-FAA4-44C4-90AA-7E1C5A4C5E1C}"/>
              </a:ext>
            </a:extLst>
          </p:cNvPr>
          <p:cNvSpPr>
            <a:spLocks noGrp="1"/>
          </p:cNvSpPr>
          <p:nvPr>
            <p:ph type="sldNum" sz="quarter" idx="12"/>
          </p:nvPr>
        </p:nvSpPr>
        <p:spPr/>
        <p:txBody>
          <a:bodyPr/>
          <a:lstStyle/>
          <a:p>
            <a:fld id="{85CA0B39-9C77-47A1-985F-716801AB1A44}" type="slidenum">
              <a:rPr lang="en-IE" smtClean="0"/>
              <a:t>‹#›</a:t>
            </a:fld>
            <a:endParaRPr lang="en-IE"/>
          </a:p>
        </p:txBody>
      </p:sp>
    </p:spTree>
    <p:extLst>
      <p:ext uri="{BB962C8B-B14F-4D97-AF65-F5344CB8AC3E}">
        <p14:creationId xmlns:p14="http://schemas.microsoft.com/office/powerpoint/2010/main" val="308900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79DEA-1D95-4307-A001-65CD9A2C3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90CE6EC-3C0D-4ED4-BAB8-C82D357A7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C6450E-D84B-4D57-8D6E-0B29F594D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C5BE8-5945-4C7C-AC42-CD5DA02CB951}" type="datetimeFigureOut">
              <a:rPr lang="en-IE" smtClean="0"/>
              <a:t>20/11/2023</a:t>
            </a:fld>
            <a:endParaRPr lang="en-IE"/>
          </a:p>
        </p:txBody>
      </p:sp>
      <p:sp>
        <p:nvSpPr>
          <p:cNvPr id="5" name="Footer Placeholder 4">
            <a:extLst>
              <a:ext uri="{FF2B5EF4-FFF2-40B4-BE49-F238E27FC236}">
                <a16:creationId xmlns:a16="http://schemas.microsoft.com/office/drawing/2014/main" id="{052624F2-85E8-412B-8E1E-2C121DF02D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557BEBC-6658-4574-8962-1F425DD52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A0B39-9C77-47A1-985F-716801AB1A44}" type="slidenum">
              <a:rPr lang="en-IE" smtClean="0"/>
              <a:t>‹#›</a:t>
            </a:fld>
            <a:endParaRPr lang="en-IE"/>
          </a:p>
        </p:txBody>
      </p:sp>
    </p:spTree>
    <p:extLst>
      <p:ext uri="{BB962C8B-B14F-4D97-AF65-F5344CB8AC3E}">
        <p14:creationId xmlns:p14="http://schemas.microsoft.com/office/powerpoint/2010/main" val="39538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120580" y="2508109"/>
            <a:ext cx="6430945" cy="1038210"/>
          </a:xfrm>
        </p:spPr>
        <p:txBody>
          <a:bodyPr>
            <a:normAutofit/>
          </a:bodyPr>
          <a:lstStyle/>
          <a:p>
            <a:r>
              <a:rPr lang="en-GB" sz="3200" b="1" dirty="0">
                <a:solidFill>
                  <a:srgbClr val="002060"/>
                </a:solidFill>
                <a:latin typeface="Century Gothic" panose="020B0502020202020204" pitchFamily="34" charset="0"/>
              </a:rPr>
              <a:t>Thurles Municipal District  </a:t>
            </a:r>
            <a:br>
              <a:rPr lang="en-GB" sz="3200" b="1" dirty="0">
                <a:solidFill>
                  <a:srgbClr val="002060"/>
                </a:solidFill>
                <a:latin typeface="Century Gothic" panose="020B0502020202020204" pitchFamily="34" charset="0"/>
              </a:rPr>
            </a:br>
            <a:r>
              <a:rPr lang="en-GB" sz="3200" b="1" dirty="0">
                <a:solidFill>
                  <a:srgbClr val="002060"/>
                </a:solidFill>
                <a:latin typeface="Century Gothic" panose="020B0502020202020204" pitchFamily="34" charset="0"/>
              </a:rPr>
              <a:t>Enhancement Supports</a:t>
            </a:r>
            <a:endParaRPr lang="en-IE" sz="3200" dirty="0">
              <a:solidFill>
                <a:srgbClr val="002060"/>
              </a:solidFill>
              <a:latin typeface="Century Gothic" panose="020B0502020202020204" pitchFamily="34" charset="0"/>
            </a:endParaRPr>
          </a:p>
        </p:txBody>
      </p:sp>
      <p:sp>
        <p:nvSpPr>
          <p:cNvPr id="3" name="Subtitle 2">
            <a:extLst>
              <a:ext uri="{FF2B5EF4-FFF2-40B4-BE49-F238E27FC236}">
                <a16:creationId xmlns:a16="http://schemas.microsoft.com/office/drawing/2014/main" id="{719871F9-3CD1-4FB0-9E3B-328C8951410F}"/>
              </a:ext>
            </a:extLst>
          </p:cNvPr>
          <p:cNvSpPr>
            <a:spLocks noGrp="1"/>
          </p:cNvSpPr>
          <p:nvPr>
            <p:ph type="subTitle" idx="1"/>
          </p:nvPr>
        </p:nvSpPr>
        <p:spPr>
          <a:xfrm>
            <a:off x="549708" y="4405906"/>
            <a:ext cx="4354286" cy="1655762"/>
          </a:xfrm>
        </p:spPr>
        <p:txBody>
          <a:bodyPr/>
          <a:lstStyle/>
          <a:p>
            <a:pPr lvl="0" algn="l">
              <a:spcBef>
                <a:spcPts val="294"/>
              </a:spcBef>
              <a:buClr>
                <a:schemeClr val="dk1"/>
              </a:buClr>
              <a:buSzPts val="2100"/>
            </a:pPr>
            <a:r>
              <a:rPr lang="en-GB" sz="2000" b="1" dirty="0">
                <a:solidFill>
                  <a:srgbClr val="002060"/>
                </a:solidFill>
                <a:latin typeface="Century Gothic"/>
                <a:ea typeface="Century Gothic"/>
                <a:cs typeface="Century Gothic"/>
                <a:sym typeface="Century Gothic"/>
              </a:rPr>
              <a:t>Sharon Scully</a:t>
            </a:r>
            <a:endParaRPr lang="en-GB" sz="2000" dirty="0">
              <a:solidFill>
                <a:srgbClr val="002060"/>
              </a:solidFill>
              <a:latin typeface="Century Gothic"/>
              <a:ea typeface="Century Gothic"/>
              <a:cs typeface="Century Gothic"/>
              <a:sym typeface="Century Gothic"/>
            </a:endParaRPr>
          </a:p>
          <a:p>
            <a:pPr lvl="0" algn="l">
              <a:spcBef>
                <a:spcPts val="294"/>
              </a:spcBef>
            </a:pPr>
            <a:r>
              <a:rPr lang="en-GB" sz="2000" b="1" dirty="0">
                <a:solidFill>
                  <a:srgbClr val="002060"/>
                </a:solidFill>
                <a:latin typeface="Century Gothic"/>
                <a:ea typeface="Century Gothic"/>
                <a:cs typeface="Century Gothic"/>
                <a:sym typeface="Century Gothic"/>
              </a:rPr>
              <a:t>District Administrator</a:t>
            </a:r>
          </a:p>
          <a:p>
            <a:pPr lvl="0" algn="l">
              <a:spcBef>
                <a:spcPts val="294"/>
              </a:spcBef>
            </a:pPr>
            <a:r>
              <a:rPr lang="en-GB" sz="1800" b="1" dirty="0">
                <a:solidFill>
                  <a:srgbClr val="002060"/>
                </a:solidFill>
                <a:latin typeface="Century Gothic"/>
                <a:ea typeface="Corbel"/>
                <a:cs typeface="Corbel"/>
                <a:sym typeface="Century Gothic"/>
              </a:rPr>
              <a:t>20th November 2022</a:t>
            </a:r>
            <a:endParaRPr lang="en-GB" sz="1800" dirty="0">
              <a:solidFill>
                <a:srgbClr val="002060"/>
              </a:solidFill>
              <a:latin typeface="Corbel"/>
              <a:ea typeface="Corbel"/>
              <a:cs typeface="Corbel"/>
              <a:sym typeface="Corbel"/>
            </a:endParaRPr>
          </a:p>
        </p:txBody>
      </p:sp>
      <p:sp>
        <p:nvSpPr>
          <p:cNvPr id="7" name="Trapezoid 6">
            <a:extLst>
              <a:ext uri="{FF2B5EF4-FFF2-40B4-BE49-F238E27FC236}">
                <a16:creationId xmlns:a16="http://schemas.microsoft.com/office/drawing/2014/main" id="{026CFE09-3F99-43D5-B4A6-069ED50BB734}"/>
              </a:ext>
            </a:extLst>
          </p:cNvPr>
          <p:cNvSpPr/>
          <p:nvPr/>
        </p:nvSpPr>
        <p:spPr>
          <a:xfrm>
            <a:off x="9817239" y="-45720"/>
            <a:ext cx="2398877" cy="6934200"/>
          </a:xfrm>
          <a:custGeom>
            <a:avLst/>
            <a:gdLst>
              <a:gd name="connsiteX0" fmla="*/ 0 w 3828422"/>
              <a:gd name="connsiteY0" fmla="*/ 6858000 h 6858000"/>
              <a:gd name="connsiteX1" fmla="*/ 957106 w 3828422"/>
              <a:gd name="connsiteY1" fmla="*/ 0 h 6858000"/>
              <a:gd name="connsiteX2" fmla="*/ 2871317 w 3828422"/>
              <a:gd name="connsiteY2" fmla="*/ 0 h 6858000"/>
              <a:gd name="connsiteX3" fmla="*/ 3828422 w 3828422"/>
              <a:gd name="connsiteY3" fmla="*/ 6858000 h 6858000"/>
              <a:gd name="connsiteX4" fmla="*/ 0 w 3828422"/>
              <a:gd name="connsiteY4" fmla="*/ 6858000 h 6858000"/>
              <a:gd name="connsiteX0" fmla="*/ 0 w 2871317"/>
              <a:gd name="connsiteY0" fmla="*/ 6858000 h 6873240"/>
              <a:gd name="connsiteX1" fmla="*/ 957106 w 2871317"/>
              <a:gd name="connsiteY1" fmla="*/ 0 h 6873240"/>
              <a:gd name="connsiteX2" fmla="*/ 2871317 w 2871317"/>
              <a:gd name="connsiteY2" fmla="*/ 0 h 6873240"/>
              <a:gd name="connsiteX3" fmla="*/ 2868302 w 2871317"/>
              <a:gd name="connsiteY3" fmla="*/ 6873240 h 6873240"/>
              <a:gd name="connsiteX4" fmla="*/ 0 w 2871317"/>
              <a:gd name="connsiteY4" fmla="*/ 6858000 h 6873240"/>
              <a:gd name="connsiteX0" fmla="*/ 0 w 2871317"/>
              <a:gd name="connsiteY0" fmla="*/ 6858000 h 6888480"/>
              <a:gd name="connsiteX1" fmla="*/ 957106 w 2871317"/>
              <a:gd name="connsiteY1" fmla="*/ 0 h 6888480"/>
              <a:gd name="connsiteX2" fmla="*/ 2871317 w 2871317"/>
              <a:gd name="connsiteY2" fmla="*/ 0 h 6888480"/>
              <a:gd name="connsiteX3" fmla="*/ 2350142 w 2871317"/>
              <a:gd name="connsiteY3" fmla="*/ 6888480 h 6888480"/>
              <a:gd name="connsiteX4" fmla="*/ 0 w 2871317"/>
              <a:gd name="connsiteY4" fmla="*/ 6858000 h 6888480"/>
              <a:gd name="connsiteX0" fmla="*/ 0 w 2350142"/>
              <a:gd name="connsiteY0" fmla="*/ 6858000 h 6888480"/>
              <a:gd name="connsiteX1" fmla="*/ 957106 w 2350142"/>
              <a:gd name="connsiteY1" fmla="*/ 0 h 6888480"/>
              <a:gd name="connsiteX2" fmla="*/ 1911197 w 2350142"/>
              <a:gd name="connsiteY2" fmla="*/ 15240 h 6888480"/>
              <a:gd name="connsiteX3" fmla="*/ 2350142 w 2350142"/>
              <a:gd name="connsiteY3" fmla="*/ 6888480 h 6888480"/>
              <a:gd name="connsiteX4" fmla="*/ 0 w 2350142"/>
              <a:gd name="connsiteY4" fmla="*/ 6858000 h 6888480"/>
              <a:gd name="connsiteX0" fmla="*/ 0 w 2398877"/>
              <a:gd name="connsiteY0" fmla="*/ 6903720 h 6934200"/>
              <a:gd name="connsiteX1" fmla="*/ 957106 w 2398877"/>
              <a:gd name="connsiteY1" fmla="*/ 45720 h 6934200"/>
              <a:gd name="connsiteX2" fmla="*/ 2398877 w 2398877"/>
              <a:gd name="connsiteY2" fmla="*/ 0 h 6934200"/>
              <a:gd name="connsiteX3" fmla="*/ 2350142 w 2398877"/>
              <a:gd name="connsiteY3" fmla="*/ 6934200 h 6934200"/>
              <a:gd name="connsiteX4" fmla="*/ 0 w 2398877"/>
              <a:gd name="connsiteY4" fmla="*/ 6903720 h 693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877" h="6934200">
                <a:moveTo>
                  <a:pt x="0" y="6903720"/>
                </a:moveTo>
                <a:lnTo>
                  <a:pt x="957106" y="45720"/>
                </a:lnTo>
                <a:lnTo>
                  <a:pt x="2398877" y="0"/>
                </a:lnTo>
                <a:lnTo>
                  <a:pt x="2350142" y="6934200"/>
                </a:lnTo>
                <a:lnTo>
                  <a:pt x="0" y="6903720"/>
                </a:lnTo>
                <a:close/>
              </a:path>
            </a:pathLst>
          </a:cu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7">
            <a:extLst>
              <a:ext uri="{FF2B5EF4-FFF2-40B4-BE49-F238E27FC236}">
                <a16:creationId xmlns:a16="http://schemas.microsoft.com/office/drawing/2014/main" id="{806BE251-A729-4CCC-B589-CF4016BFA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0" y="167592"/>
            <a:ext cx="2883918" cy="1038210"/>
          </a:xfrm>
          <a:prstGeom prst="rect">
            <a:avLst/>
          </a:prstGeom>
        </p:spPr>
      </p:pic>
      <p:pic>
        <p:nvPicPr>
          <p:cNvPr id="12" name="Picture 11">
            <a:extLst>
              <a:ext uri="{FF2B5EF4-FFF2-40B4-BE49-F238E27FC236}">
                <a16:creationId xmlns:a16="http://schemas.microsoft.com/office/drawing/2014/main" id="{0A0755A2-5C87-4423-B473-63465DACC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0" y="167592"/>
            <a:ext cx="2883918" cy="1038210"/>
          </a:xfrm>
          <a:prstGeom prst="rect">
            <a:avLst/>
          </a:prstGeom>
        </p:spPr>
      </p:pic>
    </p:spTree>
    <p:extLst>
      <p:ext uri="{BB962C8B-B14F-4D97-AF65-F5344CB8AC3E}">
        <p14:creationId xmlns:p14="http://schemas.microsoft.com/office/powerpoint/2010/main" val="75980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186014" y="258798"/>
            <a:ext cx="8101607" cy="491620"/>
          </a:xfrm>
        </p:spPr>
        <p:txBody>
          <a:bodyPr>
            <a:noAutofit/>
          </a:bodyPr>
          <a:lstStyle/>
          <a:p>
            <a:r>
              <a:rPr lang="en-GB" sz="2400" b="1" dirty="0">
                <a:solidFill>
                  <a:schemeClr val="accent5">
                    <a:lumMod val="50000"/>
                  </a:schemeClr>
                </a:solidFill>
                <a:latin typeface="Corbel" panose="020B0503020204020204" pitchFamily="34" charset="0"/>
              </a:rPr>
              <a:t>Thurles Municipal District National Enhancement Schemes</a:t>
            </a:r>
            <a:endParaRPr lang="en-IE" sz="2400" b="1" dirty="0">
              <a:solidFill>
                <a:schemeClr val="accent5">
                  <a:lumMod val="50000"/>
                </a:schemeClr>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11" name="TextBox 10">
            <a:extLst>
              <a:ext uri="{FF2B5EF4-FFF2-40B4-BE49-F238E27FC236}">
                <a16:creationId xmlns:a16="http://schemas.microsoft.com/office/drawing/2014/main" id="{CFB4B915-ED3D-4CC3-8090-2247D0BC4667}"/>
              </a:ext>
            </a:extLst>
          </p:cNvPr>
          <p:cNvSpPr txBox="1"/>
          <p:nvPr/>
        </p:nvSpPr>
        <p:spPr>
          <a:xfrm>
            <a:off x="203770" y="762447"/>
            <a:ext cx="7949748" cy="4814075"/>
          </a:xfrm>
          <a:prstGeom prst="rect">
            <a:avLst/>
          </a:prstGeom>
          <a:noFill/>
        </p:spPr>
        <p:txBody>
          <a:bodyPr wrap="square" rtlCol="0">
            <a:spAutoFit/>
          </a:bodyPr>
          <a:lstStyle/>
          <a:p>
            <a:pPr>
              <a:lnSpc>
                <a:spcPct val="150000"/>
              </a:lnSpc>
            </a:pPr>
            <a:r>
              <a:rPr lang="en-GB" sz="1600" dirty="0"/>
              <a:t>In previous years Thurles Municipal District has secured one off funding for Roscrea under the following national funding schemes  - </a:t>
            </a:r>
          </a:p>
          <a:p>
            <a:pPr marL="285750" indent="-285750">
              <a:lnSpc>
                <a:spcPct val="150000"/>
              </a:lnSpc>
              <a:buFont typeface="Wingdings" panose="05000000000000000000" pitchFamily="2" charset="2"/>
              <a:buChar char="q"/>
            </a:pPr>
            <a:r>
              <a:rPr lang="en-IE" sz="1600" dirty="0"/>
              <a:t>Department of Rural &amp; Community Development’s  Streetscape Enhancement Measure - </a:t>
            </a:r>
          </a:p>
          <a:p>
            <a:pPr>
              <a:lnSpc>
                <a:spcPct val="150000"/>
              </a:lnSpc>
            </a:pPr>
            <a:r>
              <a:rPr lang="en-GB" sz="1600" dirty="0"/>
              <a:t>The scheme targeted unsightly and vacant or derelict properties with a maximum grant of €8000 offered to property owners to enhance their premises facades</a:t>
            </a:r>
          </a:p>
          <a:p>
            <a:pPr marL="285750" indent="-285750">
              <a:lnSpc>
                <a:spcPct val="150000"/>
              </a:lnSpc>
              <a:buFont typeface="Wingdings" panose="05000000000000000000" pitchFamily="2" charset="2"/>
              <a:buChar char="q"/>
            </a:pPr>
            <a:r>
              <a:rPr lang="en-IE" sz="1600" dirty="0" err="1"/>
              <a:t>Fáilte</a:t>
            </a:r>
            <a:r>
              <a:rPr lang="en-IE" sz="1600" dirty="0"/>
              <a:t> Ireland Outdoor Seating Grants</a:t>
            </a:r>
          </a:p>
          <a:p>
            <a:pPr>
              <a:lnSpc>
                <a:spcPct val="150000"/>
              </a:lnSpc>
            </a:pPr>
            <a:r>
              <a:rPr lang="en-IE" sz="1600" dirty="0"/>
              <a:t>This scheme was launched to provide support to hospitality and tourism businesses to provide additional outdoor seating and increase their outdoor seating capacity.</a:t>
            </a:r>
          </a:p>
          <a:p>
            <a:pPr marL="285750" indent="-285750">
              <a:lnSpc>
                <a:spcPct val="150000"/>
              </a:lnSpc>
              <a:buFont typeface="Wingdings" panose="05000000000000000000" pitchFamily="2" charset="2"/>
              <a:buChar char="q"/>
            </a:pPr>
            <a:r>
              <a:rPr lang="en-IE" sz="1600" dirty="0"/>
              <a:t>Department of Housing, Local Government and Heritage  - Built Heritage Investment Scheme</a:t>
            </a:r>
            <a:endParaRPr lang="en-GB" sz="1600" dirty="0"/>
          </a:p>
          <a:p>
            <a:pPr>
              <a:lnSpc>
                <a:spcPct val="150000"/>
              </a:lnSpc>
            </a:pPr>
            <a:r>
              <a:rPr lang="en-GB" sz="1600" dirty="0"/>
              <a:t>Funding was sourced under the Built Heritage and Investment Scheme to carry out cleaning and repair works to the fountain on Rosemary Street. </a:t>
            </a:r>
          </a:p>
          <a:p>
            <a:pPr>
              <a:lnSpc>
                <a:spcPct val="150000"/>
              </a:lnSpc>
            </a:pPr>
            <a:endParaRPr lang="en-GB" sz="1400" dirty="0"/>
          </a:p>
        </p:txBody>
      </p:sp>
      <p:sp>
        <p:nvSpPr>
          <p:cNvPr id="10" name="Rectangle 9">
            <a:extLst>
              <a:ext uri="{FF2B5EF4-FFF2-40B4-BE49-F238E27FC236}">
                <a16:creationId xmlns:a16="http://schemas.microsoft.com/office/drawing/2014/main" id="{162F5435-3A32-4383-9C3C-F8823D117EDD}"/>
              </a:ext>
            </a:extLst>
          </p:cNvPr>
          <p:cNvSpPr/>
          <p:nvPr/>
        </p:nvSpPr>
        <p:spPr>
          <a:xfrm>
            <a:off x="-1" y="5380673"/>
            <a:ext cx="1219200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7E416820-F7A6-447E-993D-14760E0D39B9}"/>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17" name="Google Shape;127;p6">
            <a:extLst>
              <a:ext uri="{FF2B5EF4-FFF2-40B4-BE49-F238E27FC236}">
                <a16:creationId xmlns:a16="http://schemas.microsoft.com/office/drawing/2014/main" id="{145BED01-CA54-4876-B00D-59650D9CF0D7}"/>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19" name="Picture 18">
            <a:extLst>
              <a:ext uri="{FF2B5EF4-FFF2-40B4-BE49-F238E27FC236}">
                <a16:creationId xmlns:a16="http://schemas.microsoft.com/office/drawing/2014/main" id="{50E90372-E8A7-4013-A92B-8C556E157811}"/>
              </a:ext>
            </a:extLst>
          </p:cNvPr>
          <p:cNvPicPr>
            <a:picLocks noChangeAspect="1"/>
          </p:cNvPicPr>
          <p:nvPr/>
        </p:nvPicPr>
        <p:blipFill>
          <a:blip r:embed="rId4"/>
          <a:stretch>
            <a:fillRect/>
          </a:stretch>
        </p:blipFill>
        <p:spPr>
          <a:xfrm>
            <a:off x="8438210" y="5343398"/>
            <a:ext cx="2697770" cy="1508350"/>
          </a:xfrm>
          <a:prstGeom prst="rect">
            <a:avLst/>
          </a:prstGeom>
        </p:spPr>
      </p:pic>
      <p:pic>
        <p:nvPicPr>
          <p:cNvPr id="4" name="Picture 3">
            <a:extLst>
              <a:ext uri="{FF2B5EF4-FFF2-40B4-BE49-F238E27FC236}">
                <a16:creationId xmlns:a16="http://schemas.microsoft.com/office/drawing/2014/main" id="{47CA95EA-EE17-4982-B6B6-5E7998377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289" y="258798"/>
            <a:ext cx="3565422" cy="4117893"/>
          </a:xfrm>
          <a:prstGeom prst="rect">
            <a:avLst/>
          </a:prstGeom>
          <a:ln>
            <a:noFill/>
          </a:ln>
          <a:effectLst>
            <a:softEdge rad="112500"/>
          </a:effectLst>
        </p:spPr>
      </p:pic>
    </p:spTree>
    <p:extLst>
      <p:ext uri="{BB962C8B-B14F-4D97-AF65-F5344CB8AC3E}">
        <p14:creationId xmlns:p14="http://schemas.microsoft.com/office/powerpoint/2010/main" val="147106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186014" y="223288"/>
            <a:ext cx="8101607" cy="491620"/>
          </a:xfrm>
        </p:spPr>
        <p:txBody>
          <a:bodyPr>
            <a:noAutofit/>
          </a:bodyPr>
          <a:lstStyle/>
          <a:p>
            <a:r>
              <a:rPr lang="en-GB" sz="2400" b="1" dirty="0">
                <a:solidFill>
                  <a:schemeClr val="accent5">
                    <a:lumMod val="50000"/>
                  </a:schemeClr>
                </a:solidFill>
                <a:latin typeface="Corbel" panose="020B0503020204020204" pitchFamily="34" charset="0"/>
              </a:rPr>
              <a:t>Thurles Municipal District Enhancement Scheme Funding</a:t>
            </a:r>
            <a:endParaRPr lang="en-IE" sz="2400" b="1" dirty="0">
              <a:solidFill>
                <a:schemeClr val="accent5">
                  <a:lumMod val="50000"/>
                </a:schemeClr>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11" name="TextBox 10">
            <a:extLst>
              <a:ext uri="{FF2B5EF4-FFF2-40B4-BE49-F238E27FC236}">
                <a16:creationId xmlns:a16="http://schemas.microsoft.com/office/drawing/2014/main" id="{CFB4B915-ED3D-4CC3-8090-2247D0BC4667}"/>
              </a:ext>
            </a:extLst>
          </p:cNvPr>
          <p:cNvSpPr txBox="1"/>
          <p:nvPr/>
        </p:nvSpPr>
        <p:spPr>
          <a:xfrm>
            <a:off x="186013" y="870479"/>
            <a:ext cx="11613263" cy="4247317"/>
          </a:xfrm>
          <a:prstGeom prst="rect">
            <a:avLst/>
          </a:prstGeom>
          <a:noFill/>
        </p:spPr>
        <p:txBody>
          <a:bodyPr wrap="square" rtlCol="0">
            <a:spAutoFit/>
          </a:bodyPr>
          <a:lstStyle/>
          <a:p>
            <a:r>
              <a:rPr lang="en-GB" dirty="0"/>
              <a:t>Thurles Municipal District will continue to target all available national funding for projects that will have an impact on the visual appearance of Roscrea’s </a:t>
            </a:r>
            <a:r>
              <a:rPr lang="en-GB"/>
              <a:t>main thoroughfare </a:t>
            </a:r>
            <a:r>
              <a:rPr lang="en-GB" dirty="0"/>
              <a:t>under funding calls such as - </a:t>
            </a:r>
            <a:endParaRPr lang="en-IE" dirty="0"/>
          </a:p>
          <a:p>
            <a:pPr lvl="0"/>
            <a:endParaRPr lang="en-IE" dirty="0"/>
          </a:p>
          <a:p>
            <a:pPr marL="285750" lvl="0" indent="-285750">
              <a:buFont typeface="Wingdings" panose="05000000000000000000" pitchFamily="2" charset="2"/>
              <a:buChar char="q"/>
            </a:pPr>
            <a:r>
              <a:rPr lang="en-IE" dirty="0"/>
              <a:t> Rural Regeneration Development funding (RRDF)</a:t>
            </a:r>
          </a:p>
          <a:p>
            <a:pPr lvl="0"/>
            <a:endParaRPr lang="en-IE" dirty="0"/>
          </a:p>
          <a:p>
            <a:pPr marL="285750" lvl="0" indent="-285750">
              <a:buFont typeface="Wingdings" panose="05000000000000000000" pitchFamily="2" charset="2"/>
              <a:buChar char="q"/>
            </a:pPr>
            <a:r>
              <a:rPr lang="en-IE" dirty="0"/>
              <a:t>Outdoor Recreation and Infrastructure Scheme (ORIS)</a:t>
            </a:r>
          </a:p>
          <a:p>
            <a:pPr lvl="0"/>
            <a:endParaRPr lang="en-IE" dirty="0"/>
          </a:p>
          <a:p>
            <a:pPr marL="285750" lvl="0" indent="-285750">
              <a:buFont typeface="Wingdings" panose="05000000000000000000" pitchFamily="2" charset="2"/>
              <a:buChar char="q"/>
            </a:pPr>
            <a:r>
              <a:rPr lang="en-IE" dirty="0"/>
              <a:t>Town &amp; Village Renewal </a:t>
            </a:r>
          </a:p>
          <a:p>
            <a:pPr marL="285750" lvl="0" indent="-285750">
              <a:buFont typeface="Wingdings" panose="05000000000000000000" pitchFamily="2" charset="2"/>
              <a:buChar char="q"/>
            </a:pPr>
            <a:endParaRPr lang="en-IE" dirty="0"/>
          </a:p>
          <a:p>
            <a:pPr marL="285750" lvl="0" indent="-285750">
              <a:buFont typeface="Wingdings" panose="05000000000000000000" pitchFamily="2" charset="2"/>
              <a:buChar char="q"/>
            </a:pPr>
            <a:r>
              <a:rPr lang="en-IE" dirty="0"/>
              <a:t>Just Transition Funding Scheme</a:t>
            </a:r>
          </a:p>
          <a:p>
            <a:pPr marL="285750" lvl="0" indent="-285750">
              <a:buFont typeface="Wingdings" panose="05000000000000000000" pitchFamily="2" charset="2"/>
              <a:buChar char="q"/>
            </a:pPr>
            <a:endParaRPr lang="en-IE" dirty="0"/>
          </a:p>
          <a:p>
            <a:pPr lvl="0"/>
            <a:r>
              <a:rPr lang="en-IE" dirty="0"/>
              <a:t>Funding from schemes such as these will bring about transformational change which will </a:t>
            </a:r>
          </a:p>
          <a:p>
            <a:pPr lvl="0"/>
            <a:r>
              <a:rPr lang="en-IE" dirty="0"/>
              <a:t>build on the success of securing funding for the </a:t>
            </a:r>
            <a:r>
              <a:rPr lang="en-IE" dirty="0" err="1"/>
              <a:t>Gantly</a:t>
            </a:r>
            <a:r>
              <a:rPr lang="en-IE" dirty="0"/>
              <a:t> Street Age </a:t>
            </a:r>
          </a:p>
          <a:p>
            <a:pPr lvl="0"/>
            <a:r>
              <a:rPr lang="en-IE" dirty="0"/>
              <a:t>Friendly Neighbourhood and the REACH project.</a:t>
            </a:r>
          </a:p>
          <a:p>
            <a:pPr lvl="0"/>
            <a:endParaRPr lang="en-IE" dirty="0"/>
          </a:p>
        </p:txBody>
      </p:sp>
      <p:sp>
        <p:nvSpPr>
          <p:cNvPr id="10" name="Rectangle 9">
            <a:extLst>
              <a:ext uri="{FF2B5EF4-FFF2-40B4-BE49-F238E27FC236}">
                <a16:creationId xmlns:a16="http://schemas.microsoft.com/office/drawing/2014/main" id="{162F5435-3A32-4383-9C3C-F8823D117EDD}"/>
              </a:ext>
            </a:extLst>
          </p:cNvPr>
          <p:cNvSpPr/>
          <p:nvPr/>
        </p:nvSpPr>
        <p:spPr>
          <a:xfrm>
            <a:off x="-1" y="5380673"/>
            <a:ext cx="1219200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7E416820-F7A6-447E-993D-14760E0D39B9}"/>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17" name="Google Shape;127;p6">
            <a:extLst>
              <a:ext uri="{FF2B5EF4-FFF2-40B4-BE49-F238E27FC236}">
                <a16:creationId xmlns:a16="http://schemas.microsoft.com/office/drawing/2014/main" id="{145BED01-CA54-4876-B00D-59650D9CF0D7}"/>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19" name="Picture 18">
            <a:extLst>
              <a:ext uri="{FF2B5EF4-FFF2-40B4-BE49-F238E27FC236}">
                <a16:creationId xmlns:a16="http://schemas.microsoft.com/office/drawing/2014/main" id="{50E90372-E8A7-4013-A92B-8C556E157811}"/>
              </a:ext>
            </a:extLst>
          </p:cNvPr>
          <p:cNvPicPr>
            <a:picLocks noChangeAspect="1"/>
          </p:cNvPicPr>
          <p:nvPr/>
        </p:nvPicPr>
        <p:blipFill>
          <a:blip r:embed="rId4"/>
          <a:stretch>
            <a:fillRect/>
          </a:stretch>
        </p:blipFill>
        <p:spPr>
          <a:xfrm>
            <a:off x="8438210" y="5343398"/>
            <a:ext cx="2697770" cy="1508350"/>
          </a:xfrm>
          <a:prstGeom prst="rect">
            <a:avLst/>
          </a:prstGeom>
        </p:spPr>
      </p:pic>
      <p:pic>
        <p:nvPicPr>
          <p:cNvPr id="5" name="Picture 4">
            <a:extLst>
              <a:ext uri="{FF2B5EF4-FFF2-40B4-BE49-F238E27FC236}">
                <a16:creationId xmlns:a16="http://schemas.microsoft.com/office/drawing/2014/main" id="{AA848E7A-84D2-4C3F-A2DD-EEBFE4233E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955" y="1331650"/>
            <a:ext cx="3139321" cy="3139321"/>
          </a:xfrm>
          <a:prstGeom prst="rect">
            <a:avLst/>
          </a:prstGeom>
          <a:ln>
            <a:noFill/>
          </a:ln>
          <a:effectLst>
            <a:softEdge rad="112500"/>
          </a:effectLst>
        </p:spPr>
      </p:pic>
    </p:spTree>
    <p:extLst>
      <p:ext uri="{BB962C8B-B14F-4D97-AF65-F5344CB8AC3E}">
        <p14:creationId xmlns:p14="http://schemas.microsoft.com/office/powerpoint/2010/main" val="33087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120580" y="2508109"/>
            <a:ext cx="6430945" cy="1038210"/>
          </a:xfrm>
        </p:spPr>
        <p:txBody>
          <a:bodyPr>
            <a:normAutofit/>
          </a:bodyPr>
          <a:lstStyle/>
          <a:p>
            <a:r>
              <a:rPr lang="en-GB" sz="3200" b="1" dirty="0">
                <a:solidFill>
                  <a:srgbClr val="002060"/>
                </a:solidFill>
                <a:latin typeface="Century Gothic" panose="020B0502020202020204" pitchFamily="34" charset="0"/>
              </a:rPr>
              <a:t>Tipperary Town Streetscape Enhancement Scheme 2022</a:t>
            </a:r>
            <a:endParaRPr lang="en-IE" sz="3200" dirty="0">
              <a:solidFill>
                <a:srgbClr val="002060"/>
              </a:solidFill>
              <a:latin typeface="Century Gothic" panose="020B0502020202020204" pitchFamily="34" charset="0"/>
            </a:endParaRPr>
          </a:p>
        </p:txBody>
      </p:sp>
      <p:sp>
        <p:nvSpPr>
          <p:cNvPr id="3" name="Subtitle 2">
            <a:extLst>
              <a:ext uri="{FF2B5EF4-FFF2-40B4-BE49-F238E27FC236}">
                <a16:creationId xmlns:a16="http://schemas.microsoft.com/office/drawing/2014/main" id="{719871F9-3CD1-4FB0-9E3B-328C8951410F}"/>
              </a:ext>
            </a:extLst>
          </p:cNvPr>
          <p:cNvSpPr>
            <a:spLocks noGrp="1"/>
          </p:cNvSpPr>
          <p:nvPr>
            <p:ph type="subTitle" idx="1"/>
          </p:nvPr>
        </p:nvSpPr>
        <p:spPr>
          <a:xfrm>
            <a:off x="549708" y="4405906"/>
            <a:ext cx="4354286" cy="1655762"/>
          </a:xfrm>
        </p:spPr>
        <p:txBody>
          <a:bodyPr/>
          <a:lstStyle/>
          <a:p>
            <a:pPr lvl="0" algn="l">
              <a:spcBef>
                <a:spcPts val="294"/>
              </a:spcBef>
              <a:buClr>
                <a:schemeClr val="dk1"/>
              </a:buClr>
              <a:buSzPts val="2100"/>
            </a:pPr>
            <a:r>
              <a:rPr lang="en-GB" sz="2000" b="1" dirty="0">
                <a:solidFill>
                  <a:srgbClr val="002060"/>
                </a:solidFill>
                <a:latin typeface="Century Gothic"/>
                <a:ea typeface="Century Gothic"/>
                <a:cs typeface="Century Gothic"/>
                <a:sym typeface="Century Gothic"/>
              </a:rPr>
              <a:t>Sharon Scully</a:t>
            </a:r>
          </a:p>
          <a:p>
            <a:pPr lvl="0" algn="l">
              <a:spcBef>
                <a:spcPts val="294"/>
              </a:spcBef>
              <a:buClr>
                <a:schemeClr val="dk1"/>
              </a:buClr>
              <a:buSzPts val="2100"/>
            </a:pPr>
            <a:r>
              <a:rPr lang="en-GB" sz="2000" b="1" dirty="0">
                <a:solidFill>
                  <a:srgbClr val="002060"/>
                </a:solidFill>
                <a:latin typeface="Century Gothic"/>
                <a:ea typeface="Century Gothic"/>
                <a:cs typeface="Century Gothic"/>
                <a:sym typeface="Century Gothic"/>
              </a:rPr>
              <a:t>District Administrator</a:t>
            </a:r>
          </a:p>
          <a:p>
            <a:pPr lvl="0" algn="l">
              <a:spcBef>
                <a:spcPts val="294"/>
              </a:spcBef>
            </a:pPr>
            <a:r>
              <a:rPr lang="en-GB" sz="1800" b="1" dirty="0">
                <a:solidFill>
                  <a:srgbClr val="002060"/>
                </a:solidFill>
                <a:latin typeface="Century Gothic"/>
                <a:ea typeface="Corbel"/>
                <a:cs typeface="Corbel"/>
                <a:sym typeface="Century Gothic"/>
              </a:rPr>
              <a:t>20th November 2023</a:t>
            </a:r>
            <a:endParaRPr lang="en-GB" sz="1800" dirty="0">
              <a:solidFill>
                <a:srgbClr val="002060"/>
              </a:solidFill>
              <a:latin typeface="Corbel"/>
              <a:ea typeface="Corbel"/>
              <a:cs typeface="Corbel"/>
              <a:sym typeface="Corbel"/>
            </a:endParaRPr>
          </a:p>
        </p:txBody>
      </p:sp>
      <p:sp>
        <p:nvSpPr>
          <p:cNvPr id="7" name="Trapezoid 6">
            <a:extLst>
              <a:ext uri="{FF2B5EF4-FFF2-40B4-BE49-F238E27FC236}">
                <a16:creationId xmlns:a16="http://schemas.microsoft.com/office/drawing/2014/main" id="{026CFE09-3F99-43D5-B4A6-069ED50BB734}"/>
              </a:ext>
            </a:extLst>
          </p:cNvPr>
          <p:cNvSpPr/>
          <p:nvPr/>
        </p:nvSpPr>
        <p:spPr>
          <a:xfrm>
            <a:off x="9817239" y="-45720"/>
            <a:ext cx="2398877" cy="6934200"/>
          </a:xfrm>
          <a:custGeom>
            <a:avLst/>
            <a:gdLst>
              <a:gd name="connsiteX0" fmla="*/ 0 w 3828422"/>
              <a:gd name="connsiteY0" fmla="*/ 6858000 h 6858000"/>
              <a:gd name="connsiteX1" fmla="*/ 957106 w 3828422"/>
              <a:gd name="connsiteY1" fmla="*/ 0 h 6858000"/>
              <a:gd name="connsiteX2" fmla="*/ 2871317 w 3828422"/>
              <a:gd name="connsiteY2" fmla="*/ 0 h 6858000"/>
              <a:gd name="connsiteX3" fmla="*/ 3828422 w 3828422"/>
              <a:gd name="connsiteY3" fmla="*/ 6858000 h 6858000"/>
              <a:gd name="connsiteX4" fmla="*/ 0 w 3828422"/>
              <a:gd name="connsiteY4" fmla="*/ 6858000 h 6858000"/>
              <a:gd name="connsiteX0" fmla="*/ 0 w 2871317"/>
              <a:gd name="connsiteY0" fmla="*/ 6858000 h 6873240"/>
              <a:gd name="connsiteX1" fmla="*/ 957106 w 2871317"/>
              <a:gd name="connsiteY1" fmla="*/ 0 h 6873240"/>
              <a:gd name="connsiteX2" fmla="*/ 2871317 w 2871317"/>
              <a:gd name="connsiteY2" fmla="*/ 0 h 6873240"/>
              <a:gd name="connsiteX3" fmla="*/ 2868302 w 2871317"/>
              <a:gd name="connsiteY3" fmla="*/ 6873240 h 6873240"/>
              <a:gd name="connsiteX4" fmla="*/ 0 w 2871317"/>
              <a:gd name="connsiteY4" fmla="*/ 6858000 h 6873240"/>
              <a:gd name="connsiteX0" fmla="*/ 0 w 2871317"/>
              <a:gd name="connsiteY0" fmla="*/ 6858000 h 6888480"/>
              <a:gd name="connsiteX1" fmla="*/ 957106 w 2871317"/>
              <a:gd name="connsiteY1" fmla="*/ 0 h 6888480"/>
              <a:gd name="connsiteX2" fmla="*/ 2871317 w 2871317"/>
              <a:gd name="connsiteY2" fmla="*/ 0 h 6888480"/>
              <a:gd name="connsiteX3" fmla="*/ 2350142 w 2871317"/>
              <a:gd name="connsiteY3" fmla="*/ 6888480 h 6888480"/>
              <a:gd name="connsiteX4" fmla="*/ 0 w 2871317"/>
              <a:gd name="connsiteY4" fmla="*/ 6858000 h 6888480"/>
              <a:gd name="connsiteX0" fmla="*/ 0 w 2350142"/>
              <a:gd name="connsiteY0" fmla="*/ 6858000 h 6888480"/>
              <a:gd name="connsiteX1" fmla="*/ 957106 w 2350142"/>
              <a:gd name="connsiteY1" fmla="*/ 0 h 6888480"/>
              <a:gd name="connsiteX2" fmla="*/ 1911197 w 2350142"/>
              <a:gd name="connsiteY2" fmla="*/ 15240 h 6888480"/>
              <a:gd name="connsiteX3" fmla="*/ 2350142 w 2350142"/>
              <a:gd name="connsiteY3" fmla="*/ 6888480 h 6888480"/>
              <a:gd name="connsiteX4" fmla="*/ 0 w 2350142"/>
              <a:gd name="connsiteY4" fmla="*/ 6858000 h 6888480"/>
              <a:gd name="connsiteX0" fmla="*/ 0 w 2398877"/>
              <a:gd name="connsiteY0" fmla="*/ 6903720 h 6934200"/>
              <a:gd name="connsiteX1" fmla="*/ 957106 w 2398877"/>
              <a:gd name="connsiteY1" fmla="*/ 45720 h 6934200"/>
              <a:gd name="connsiteX2" fmla="*/ 2398877 w 2398877"/>
              <a:gd name="connsiteY2" fmla="*/ 0 h 6934200"/>
              <a:gd name="connsiteX3" fmla="*/ 2350142 w 2398877"/>
              <a:gd name="connsiteY3" fmla="*/ 6934200 h 6934200"/>
              <a:gd name="connsiteX4" fmla="*/ 0 w 2398877"/>
              <a:gd name="connsiteY4" fmla="*/ 6903720 h 693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877" h="6934200">
                <a:moveTo>
                  <a:pt x="0" y="6903720"/>
                </a:moveTo>
                <a:lnTo>
                  <a:pt x="957106" y="45720"/>
                </a:lnTo>
                <a:lnTo>
                  <a:pt x="2398877" y="0"/>
                </a:lnTo>
                <a:lnTo>
                  <a:pt x="2350142" y="6934200"/>
                </a:lnTo>
                <a:lnTo>
                  <a:pt x="0" y="6903720"/>
                </a:lnTo>
                <a:close/>
              </a:path>
            </a:pathLst>
          </a:cu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7">
            <a:extLst>
              <a:ext uri="{FF2B5EF4-FFF2-40B4-BE49-F238E27FC236}">
                <a16:creationId xmlns:a16="http://schemas.microsoft.com/office/drawing/2014/main" id="{806BE251-A729-4CCC-B589-CF4016BFA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0" y="167592"/>
            <a:ext cx="2883918" cy="1038210"/>
          </a:xfrm>
          <a:prstGeom prst="rect">
            <a:avLst/>
          </a:prstGeom>
        </p:spPr>
      </p:pic>
      <p:pic>
        <p:nvPicPr>
          <p:cNvPr id="10" name="Picture 9">
            <a:extLst>
              <a:ext uri="{FF2B5EF4-FFF2-40B4-BE49-F238E27FC236}">
                <a16:creationId xmlns:a16="http://schemas.microsoft.com/office/drawing/2014/main" id="{27EDC578-9ADA-45C1-89A4-2C1C738C0351}"/>
              </a:ext>
            </a:extLst>
          </p:cNvPr>
          <p:cNvPicPr>
            <a:picLocks noChangeAspect="1"/>
          </p:cNvPicPr>
          <p:nvPr/>
        </p:nvPicPr>
        <p:blipFill>
          <a:blip r:embed="rId3"/>
          <a:stretch>
            <a:fillRect/>
          </a:stretch>
        </p:blipFill>
        <p:spPr>
          <a:xfrm>
            <a:off x="7789459" y="-37944"/>
            <a:ext cx="2398022" cy="1340758"/>
          </a:xfrm>
          <a:prstGeom prst="rect">
            <a:avLst/>
          </a:prstGeom>
        </p:spPr>
      </p:pic>
      <p:pic>
        <p:nvPicPr>
          <p:cNvPr id="12" name="Picture 11">
            <a:extLst>
              <a:ext uri="{FF2B5EF4-FFF2-40B4-BE49-F238E27FC236}">
                <a16:creationId xmlns:a16="http://schemas.microsoft.com/office/drawing/2014/main" id="{0A0755A2-5C87-4423-B473-63465DACC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0" y="167592"/>
            <a:ext cx="2883918" cy="1038210"/>
          </a:xfrm>
          <a:prstGeom prst="rect">
            <a:avLst/>
          </a:prstGeom>
        </p:spPr>
      </p:pic>
      <p:pic>
        <p:nvPicPr>
          <p:cNvPr id="13" name="Picture 12">
            <a:extLst>
              <a:ext uri="{FF2B5EF4-FFF2-40B4-BE49-F238E27FC236}">
                <a16:creationId xmlns:a16="http://schemas.microsoft.com/office/drawing/2014/main" id="{C225B5EE-4B7E-46AD-B7CA-E5FFE6FDF9C6}"/>
              </a:ext>
            </a:extLst>
          </p:cNvPr>
          <p:cNvPicPr>
            <a:picLocks noChangeAspect="1"/>
          </p:cNvPicPr>
          <p:nvPr/>
        </p:nvPicPr>
        <p:blipFill>
          <a:blip r:embed="rId3"/>
          <a:stretch>
            <a:fillRect/>
          </a:stretch>
        </p:blipFill>
        <p:spPr>
          <a:xfrm>
            <a:off x="7789459" y="-37944"/>
            <a:ext cx="2398022" cy="1340758"/>
          </a:xfrm>
          <a:prstGeom prst="rect">
            <a:avLst/>
          </a:prstGeom>
        </p:spPr>
      </p:pic>
      <p:pic>
        <p:nvPicPr>
          <p:cNvPr id="14" name="Picture 13">
            <a:extLst>
              <a:ext uri="{FF2B5EF4-FFF2-40B4-BE49-F238E27FC236}">
                <a16:creationId xmlns:a16="http://schemas.microsoft.com/office/drawing/2014/main" id="{23B3D368-0B5C-497A-8571-1C12B636B468}"/>
              </a:ext>
            </a:extLst>
          </p:cNvPr>
          <p:cNvPicPr>
            <a:picLocks noChangeAspect="1"/>
          </p:cNvPicPr>
          <p:nvPr/>
        </p:nvPicPr>
        <p:blipFill>
          <a:blip r:embed="rId4"/>
          <a:stretch>
            <a:fillRect/>
          </a:stretch>
        </p:blipFill>
        <p:spPr>
          <a:xfrm>
            <a:off x="4179581" y="198741"/>
            <a:ext cx="2247016" cy="867388"/>
          </a:xfrm>
          <a:prstGeom prst="rect">
            <a:avLst/>
          </a:prstGeom>
        </p:spPr>
      </p:pic>
    </p:spTree>
    <p:extLst>
      <p:ext uri="{BB962C8B-B14F-4D97-AF65-F5344CB8AC3E}">
        <p14:creationId xmlns:p14="http://schemas.microsoft.com/office/powerpoint/2010/main" val="42347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F02464-9240-47DF-B3DD-BF59656AFA6E}"/>
              </a:ext>
            </a:extLst>
          </p:cNvPr>
          <p:cNvSpPr/>
          <p:nvPr/>
        </p:nvSpPr>
        <p:spPr>
          <a:xfrm>
            <a:off x="-1" y="5380673"/>
            <a:ext cx="1219200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12044" y="310189"/>
            <a:ext cx="8101607" cy="491620"/>
          </a:xfrm>
        </p:spPr>
        <p:txBody>
          <a:bodyPr>
            <a:noAutofit/>
          </a:bodyPr>
          <a:lstStyle/>
          <a:p>
            <a:r>
              <a:rPr lang="en-GB" sz="2400" b="1" dirty="0">
                <a:solidFill>
                  <a:srgbClr val="002060"/>
                </a:solidFill>
                <a:latin typeface="Corbel" panose="020B0503020204020204" pitchFamily="34" charset="0"/>
              </a:rPr>
              <a:t>Thurles Municipal District Town Enhancement Support Schemes</a:t>
            </a:r>
            <a:endParaRPr lang="en-IE" sz="2400" b="1" dirty="0">
              <a:solidFill>
                <a:srgbClr val="002060"/>
              </a:solidFill>
              <a:latin typeface="Corbel" panose="020B0503020204020204" pitchFamily="34" charset="0"/>
            </a:endParaRPr>
          </a:p>
        </p:txBody>
      </p:sp>
      <p:pic>
        <p:nvPicPr>
          <p:cNvPr id="14" name="Picture 13">
            <a:extLst>
              <a:ext uri="{FF2B5EF4-FFF2-40B4-BE49-F238E27FC236}">
                <a16:creationId xmlns:a16="http://schemas.microsoft.com/office/drawing/2014/main" id="{23B3D368-0B5C-497A-8571-1C12B636B46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15" name="Google Shape;127;p6">
            <a:extLst>
              <a:ext uri="{FF2B5EF4-FFF2-40B4-BE49-F238E27FC236}">
                <a16:creationId xmlns:a16="http://schemas.microsoft.com/office/drawing/2014/main" id="{68797E5B-6F25-455B-82EF-10AB0CBBB7E8}"/>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16" name="Picture 15">
            <a:extLst>
              <a:ext uri="{FF2B5EF4-FFF2-40B4-BE49-F238E27FC236}">
                <a16:creationId xmlns:a16="http://schemas.microsoft.com/office/drawing/2014/main" id="{9D265BC8-074D-4E67-8C44-D31527528668}"/>
              </a:ext>
            </a:extLst>
          </p:cNvPr>
          <p:cNvPicPr>
            <a:picLocks noChangeAspect="1"/>
          </p:cNvPicPr>
          <p:nvPr/>
        </p:nvPicPr>
        <p:blipFill>
          <a:blip r:embed="rId4"/>
          <a:stretch>
            <a:fillRect/>
          </a:stretch>
        </p:blipFill>
        <p:spPr>
          <a:xfrm>
            <a:off x="8438210" y="5343398"/>
            <a:ext cx="2697770" cy="1508350"/>
          </a:xfrm>
          <a:prstGeom prst="rect">
            <a:avLst/>
          </a:prstGeom>
        </p:spPr>
      </p:pic>
      <p:sp>
        <p:nvSpPr>
          <p:cNvPr id="20" name="TextBox 19">
            <a:extLst>
              <a:ext uri="{FF2B5EF4-FFF2-40B4-BE49-F238E27FC236}">
                <a16:creationId xmlns:a16="http://schemas.microsoft.com/office/drawing/2014/main" id="{F378A1B8-D6FF-4D71-9F2C-7A0F9368D432}"/>
              </a:ext>
            </a:extLst>
          </p:cNvPr>
          <p:cNvSpPr txBox="1"/>
          <p:nvPr/>
        </p:nvSpPr>
        <p:spPr>
          <a:xfrm>
            <a:off x="418576" y="1192329"/>
            <a:ext cx="8426131" cy="3373359"/>
          </a:xfrm>
          <a:prstGeom prst="rect">
            <a:avLst/>
          </a:prstGeom>
          <a:noFill/>
        </p:spPr>
        <p:txBody>
          <a:bodyPr wrap="square" rtlCol="0">
            <a:spAutoFit/>
          </a:bodyPr>
          <a:lstStyle/>
          <a:p>
            <a:pPr>
              <a:lnSpc>
                <a:spcPct val="150000"/>
              </a:lnSpc>
            </a:pPr>
            <a:r>
              <a:rPr lang="en-GB" dirty="0">
                <a:latin typeface="Corbel" panose="020B0503020204020204" pitchFamily="34" charset="0"/>
              </a:rPr>
              <a:t>Thurles Municipal District offer a number of annual grant schemes to property owners across the District. </a:t>
            </a:r>
          </a:p>
          <a:p>
            <a:pPr>
              <a:lnSpc>
                <a:spcPct val="150000"/>
              </a:lnSpc>
            </a:pPr>
            <a:r>
              <a:rPr lang="en-GB" dirty="0">
                <a:latin typeface="Corbel" panose="020B0503020204020204" pitchFamily="34" charset="0"/>
              </a:rPr>
              <a:t>The objective of these grant schemes is to enhance the streetscape environment of towns within Thurles Municipal District by encouraging and supporting businesses, property owners and local community groups to improve their individual shopfronts, building facades and general streetscape.</a:t>
            </a:r>
          </a:p>
          <a:p>
            <a:pPr>
              <a:lnSpc>
                <a:spcPct val="150000"/>
              </a:lnSpc>
            </a:pPr>
            <a:r>
              <a:rPr lang="en-GB" dirty="0">
                <a:latin typeface="Corbel" panose="020B0503020204020204" pitchFamily="34" charset="0"/>
              </a:rPr>
              <a:t> The schemes if utilised will result in a more attractive environment that residents, visitors, shoppers and businesses can enjoy.</a:t>
            </a:r>
            <a:endParaRPr lang="en-IE" dirty="0">
              <a:latin typeface="Corbel" panose="020B0503020204020204" pitchFamily="34" charset="0"/>
            </a:endParaRPr>
          </a:p>
        </p:txBody>
      </p:sp>
    </p:spTree>
    <p:extLst>
      <p:ext uri="{BB962C8B-B14F-4D97-AF65-F5344CB8AC3E}">
        <p14:creationId xmlns:p14="http://schemas.microsoft.com/office/powerpoint/2010/main" val="224294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186014" y="258798"/>
            <a:ext cx="8101607" cy="491620"/>
          </a:xfrm>
        </p:spPr>
        <p:txBody>
          <a:bodyPr>
            <a:noAutofit/>
          </a:bodyPr>
          <a:lstStyle/>
          <a:p>
            <a:r>
              <a:rPr lang="en-GB" sz="2400" b="1" dirty="0">
                <a:solidFill>
                  <a:schemeClr val="accent5">
                    <a:lumMod val="50000"/>
                  </a:schemeClr>
                </a:solidFill>
                <a:latin typeface="Corbel" panose="020B0503020204020204" pitchFamily="34" charset="0"/>
              </a:rPr>
              <a:t>Thurles Municipal District Painting Enhancement Scheme</a:t>
            </a:r>
            <a:endParaRPr lang="en-IE" sz="2400" b="1" dirty="0">
              <a:solidFill>
                <a:schemeClr val="accent5">
                  <a:lumMod val="50000"/>
                </a:schemeClr>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11" name="TextBox 10">
            <a:extLst>
              <a:ext uri="{FF2B5EF4-FFF2-40B4-BE49-F238E27FC236}">
                <a16:creationId xmlns:a16="http://schemas.microsoft.com/office/drawing/2014/main" id="{CFB4B915-ED3D-4CC3-8090-2247D0BC4667}"/>
              </a:ext>
            </a:extLst>
          </p:cNvPr>
          <p:cNvSpPr txBox="1"/>
          <p:nvPr/>
        </p:nvSpPr>
        <p:spPr>
          <a:xfrm>
            <a:off x="186013" y="870479"/>
            <a:ext cx="9694833" cy="4896853"/>
          </a:xfrm>
          <a:prstGeom prst="rect">
            <a:avLst/>
          </a:prstGeom>
          <a:noFill/>
        </p:spPr>
        <p:txBody>
          <a:bodyPr wrap="square" rtlCol="0">
            <a:spAutoFit/>
          </a:bodyPr>
          <a:lstStyle/>
          <a:p>
            <a:r>
              <a:rPr lang="en-GB" dirty="0">
                <a:latin typeface="Corbel" panose="020B0503020204020204" pitchFamily="34" charset="0"/>
              </a:rPr>
              <a:t>The focus of this grant scheme is to target properties within Roscrea’s prime retail area of </a:t>
            </a:r>
          </a:p>
          <a:p>
            <a:r>
              <a:rPr lang="en-IE" b="1" dirty="0"/>
              <a:t>Main Street, Castle Street , Limerick Street, Grove Street, Rosemary Street, Rosemary </a:t>
            </a:r>
          </a:p>
          <a:p>
            <a:r>
              <a:rPr lang="en-IE" b="1" dirty="0"/>
              <a:t>Square, Market Square, Church Street, Green Street &amp; The Mall</a:t>
            </a:r>
          </a:p>
          <a:p>
            <a:endParaRPr lang="en-IE" dirty="0"/>
          </a:p>
          <a:p>
            <a:r>
              <a:rPr lang="en-IE" b="1" dirty="0"/>
              <a:t> </a:t>
            </a:r>
            <a:r>
              <a:rPr lang="en-GB" dirty="0">
                <a:latin typeface="Corbel" panose="020B0503020204020204" pitchFamily="34" charset="0"/>
              </a:rPr>
              <a:t>The scheme provides funding to commercial, residential properties and vacant / derelict </a:t>
            </a:r>
          </a:p>
          <a:p>
            <a:r>
              <a:rPr lang="en-GB" dirty="0">
                <a:latin typeface="Corbel" panose="020B0503020204020204" pitchFamily="34" charset="0"/>
              </a:rPr>
              <a:t>units. </a:t>
            </a:r>
          </a:p>
          <a:p>
            <a:pPr lvl="0"/>
            <a:endParaRPr lang="en-GB" dirty="0"/>
          </a:p>
          <a:p>
            <a:pPr fontAlgn="t"/>
            <a:r>
              <a:rPr lang="en-IE" b="1" dirty="0"/>
              <a:t>Item permitted under the scheme</a:t>
            </a:r>
          </a:p>
          <a:p>
            <a:pPr marL="285750" lvl="0" indent="-285750">
              <a:buFont typeface="Wingdings" panose="05000000000000000000" pitchFamily="2" charset="2"/>
              <a:buChar char="q"/>
            </a:pPr>
            <a:endParaRPr lang="en-GB" dirty="0"/>
          </a:p>
          <a:p>
            <a:pPr marL="285750" lvl="0" indent="-285750">
              <a:buFont typeface="Wingdings" panose="05000000000000000000" pitchFamily="2" charset="2"/>
              <a:buChar char="q"/>
            </a:pPr>
            <a:r>
              <a:rPr lang="en-GB" dirty="0"/>
              <a:t>Painting and general improvements to Commercial and Residential building frontages</a:t>
            </a:r>
          </a:p>
          <a:p>
            <a:pPr marL="285750" lvl="0" indent="-285750">
              <a:buFont typeface="Wingdings" panose="05000000000000000000" pitchFamily="2" charset="2"/>
              <a:buChar char="q"/>
            </a:pPr>
            <a:r>
              <a:rPr lang="en-GB" dirty="0"/>
              <a:t>Removal of inappropriate contemporary signage, fittings and general clutter and replacement with shop fascia signage </a:t>
            </a:r>
          </a:p>
          <a:p>
            <a:pPr marL="285750" lvl="0" indent="-285750">
              <a:buFont typeface="Wingdings" panose="05000000000000000000" pitchFamily="2" charset="2"/>
              <a:buChar char="q"/>
            </a:pPr>
            <a:r>
              <a:rPr lang="en-GB" dirty="0"/>
              <a:t>Erection of planters, floral hanging baskets or other environmental improvements</a:t>
            </a:r>
          </a:p>
          <a:p>
            <a:endParaRPr lang="en-IE" b="1" dirty="0"/>
          </a:p>
          <a:p>
            <a:r>
              <a:rPr lang="en-IE" b="1" dirty="0"/>
              <a:t>Terms of the scheme</a:t>
            </a:r>
          </a:p>
          <a:p>
            <a:pPr marL="285750" indent="-285750">
              <a:buFont typeface="Wingdings" panose="05000000000000000000" pitchFamily="2" charset="2"/>
              <a:buChar char="q"/>
            </a:pPr>
            <a:r>
              <a:rPr lang="en-GB" dirty="0"/>
              <a:t>Maximum Grant: 50% of the approved cost of the works subject to a maximum of €500. </a:t>
            </a:r>
            <a:endParaRPr lang="en-IE" dirty="0"/>
          </a:p>
          <a:p>
            <a:pPr>
              <a:lnSpc>
                <a:spcPct val="150000"/>
              </a:lnSpc>
            </a:pPr>
            <a:endParaRPr lang="en-IE" dirty="0"/>
          </a:p>
        </p:txBody>
      </p:sp>
      <p:sp>
        <p:nvSpPr>
          <p:cNvPr id="10" name="Rectangle 9">
            <a:extLst>
              <a:ext uri="{FF2B5EF4-FFF2-40B4-BE49-F238E27FC236}">
                <a16:creationId xmlns:a16="http://schemas.microsoft.com/office/drawing/2014/main" id="{162F5435-3A32-4383-9C3C-F8823D117EDD}"/>
              </a:ext>
            </a:extLst>
          </p:cNvPr>
          <p:cNvSpPr/>
          <p:nvPr/>
        </p:nvSpPr>
        <p:spPr>
          <a:xfrm>
            <a:off x="-1" y="5380673"/>
            <a:ext cx="1219200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7E416820-F7A6-447E-993D-14760E0D39B9}"/>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17" name="Google Shape;127;p6">
            <a:extLst>
              <a:ext uri="{FF2B5EF4-FFF2-40B4-BE49-F238E27FC236}">
                <a16:creationId xmlns:a16="http://schemas.microsoft.com/office/drawing/2014/main" id="{145BED01-CA54-4876-B00D-59650D9CF0D7}"/>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19" name="Picture 18">
            <a:extLst>
              <a:ext uri="{FF2B5EF4-FFF2-40B4-BE49-F238E27FC236}">
                <a16:creationId xmlns:a16="http://schemas.microsoft.com/office/drawing/2014/main" id="{50E90372-E8A7-4013-A92B-8C556E157811}"/>
              </a:ext>
            </a:extLst>
          </p:cNvPr>
          <p:cNvPicPr>
            <a:picLocks noChangeAspect="1"/>
          </p:cNvPicPr>
          <p:nvPr/>
        </p:nvPicPr>
        <p:blipFill>
          <a:blip r:embed="rId4"/>
          <a:stretch>
            <a:fillRect/>
          </a:stretch>
        </p:blipFill>
        <p:spPr>
          <a:xfrm>
            <a:off x="8438210" y="5343398"/>
            <a:ext cx="2697770" cy="1508350"/>
          </a:xfrm>
          <a:prstGeom prst="rect">
            <a:avLst/>
          </a:prstGeom>
        </p:spPr>
      </p:pic>
      <p:pic>
        <p:nvPicPr>
          <p:cNvPr id="13" name="Picture 12">
            <a:extLst>
              <a:ext uri="{FF2B5EF4-FFF2-40B4-BE49-F238E27FC236}">
                <a16:creationId xmlns:a16="http://schemas.microsoft.com/office/drawing/2014/main" id="{B93052CA-D01F-4FA6-A123-5EC718980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103" y="469913"/>
            <a:ext cx="3345294" cy="2558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4C1D4"/>
                  </a:outerShdw>
                </a:effectLst>
              </a14:hiddenEffects>
            </a:ext>
          </a:extLst>
        </p:spPr>
      </p:pic>
    </p:spTree>
    <p:extLst>
      <p:ext uri="{BB962C8B-B14F-4D97-AF65-F5344CB8AC3E}">
        <p14:creationId xmlns:p14="http://schemas.microsoft.com/office/powerpoint/2010/main" val="118366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78256" y="136013"/>
            <a:ext cx="8101607" cy="491620"/>
          </a:xfrm>
        </p:spPr>
        <p:txBody>
          <a:bodyPr>
            <a:noAutofit/>
          </a:bodyPr>
          <a:lstStyle/>
          <a:p>
            <a:r>
              <a:rPr lang="en-GB" sz="2400" b="1" dirty="0">
                <a:solidFill>
                  <a:srgbClr val="002060"/>
                </a:solidFill>
                <a:latin typeface="Corbel" panose="020B0503020204020204" pitchFamily="34" charset="0"/>
              </a:rPr>
              <a:t>Thurles Municipal District Painting Enhancement Scheme</a:t>
            </a:r>
            <a:endParaRPr lang="en-IE" sz="2400" b="1" dirty="0">
              <a:solidFill>
                <a:srgbClr val="002060"/>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1133155" y="3106673"/>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21" name="Title 1">
            <a:extLst>
              <a:ext uri="{FF2B5EF4-FFF2-40B4-BE49-F238E27FC236}">
                <a16:creationId xmlns:a16="http://schemas.microsoft.com/office/drawing/2014/main" id="{DBEC2535-6EF0-4CD6-8049-69FE94BCB302}"/>
              </a:ext>
            </a:extLst>
          </p:cNvPr>
          <p:cNvSpPr txBox="1">
            <a:spLocks/>
          </p:cNvSpPr>
          <p:nvPr/>
        </p:nvSpPr>
        <p:spPr>
          <a:xfrm>
            <a:off x="261944" y="832925"/>
            <a:ext cx="7408856" cy="4383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E" sz="2000" b="1" dirty="0">
              <a:solidFill>
                <a:srgbClr val="0070C0"/>
              </a:solidFill>
              <a:latin typeface="Corbel" panose="020B0503020204020204" pitchFamily="34" charset="0"/>
            </a:endParaRPr>
          </a:p>
        </p:txBody>
      </p:sp>
      <p:sp>
        <p:nvSpPr>
          <p:cNvPr id="17" name="Rectangle 16">
            <a:extLst>
              <a:ext uri="{FF2B5EF4-FFF2-40B4-BE49-F238E27FC236}">
                <a16:creationId xmlns:a16="http://schemas.microsoft.com/office/drawing/2014/main" id="{B1789E77-237E-484D-9503-F50C0677D09E}"/>
              </a:ext>
            </a:extLst>
          </p:cNvPr>
          <p:cNvSpPr/>
          <p:nvPr/>
        </p:nvSpPr>
        <p:spPr>
          <a:xfrm>
            <a:off x="-1" y="5380673"/>
            <a:ext cx="1223326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0CEB1165-16D2-4EA2-870D-7832335F8A4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23" name="Google Shape;127;p6">
            <a:extLst>
              <a:ext uri="{FF2B5EF4-FFF2-40B4-BE49-F238E27FC236}">
                <a16:creationId xmlns:a16="http://schemas.microsoft.com/office/drawing/2014/main" id="{040D7ECA-11BB-439C-8121-EBA31557B25F}"/>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24" name="Picture 23">
            <a:extLst>
              <a:ext uri="{FF2B5EF4-FFF2-40B4-BE49-F238E27FC236}">
                <a16:creationId xmlns:a16="http://schemas.microsoft.com/office/drawing/2014/main" id="{3E64D4C7-C953-4318-A527-BBFB509F2BD7}"/>
              </a:ext>
            </a:extLst>
          </p:cNvPr>
          <p:cNvPicPr>
            <a:picLocks noChangeAspect="1"/>
          </p:cNvPicPr>
          <p:nvPr/>
        </p:nvPicPr>
        <p:blipFill>
          <a:blip r:embed="rId4"/>
          <a:stretch>
            <a:fillRect/>
          </a:stretch>
        </p:blipFill>
        <p:spPr>
          <a:xfrm>
            <a:off x="8438210" y="5343398"/>
            <a:ext cx="2697770" cy="1508350"/>
          </a:xfrm>
          <a:prstGeom prst="rect">
            <a:avLst/>
          </a:prstGeom>
        </p:spPr>
      </p:pic>
      <p:pic>
        <p:nvPicPr>
          <p:cNvPr id="11" name="Picture 10">
            <a:extLst>
              <a:ext uri="{FF2B5EF4-FFF2-40B4-BE49-F238E27FC236}">
                <a16:creationId xmlns:a16="http://schemas.microsoft.com/office/drawing/2014/main" id="{037E3B4A-7C8C-4863-B4A1-EF18BA0CE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75859" y="922761"/>
            <a:ext cx="4472426" cy="3994952"/>
          </a:xfrm>
          <a:prstGeom prst="rect">
            <a:avLst/>
          </a:prstGeom>
          <a:ln>
            <a:noFill/>
          </a:ln>
          <a:effectLst>
            <a:softEdge rad="112500"/>
          </a:effectLst>
        </p:spPr>
      </p:pic>
      <p:pic>
        <p:nvPicPr>
          <p:cNvPr id="4" name="Picture 3">
            <a:extLst>
              <a:ext uri="{FF2B5EF4-FFF2-40B4-BE49-F238E27FC236}">
                <a16:creationId xmlns:a16="http://schemas.microsoft.com/office/drawing/2014/main" id="{721B9362-E99D-46BF-B0EB-FF688336ED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41820" y="922087"/>
            <a:ext cx="4469126" cy="3999600"/>
          </a:xfrm>
          <a:prstGeom prst="rect">
            <a:avLst/>
          </a:prstGeom>
          <a:ln>
            <a:noFill/>
          </a:ln>
          <a:effectLst>
            <a:softEdge rad="112500"/>
          </a:effectLst>
        </p:spPr>
      </p:pic>
    </p:spTree>
    <p:extLst>
      <p:ext uri="{BB962C8B-B14F-4D97-AF65-F5344CB8AC3E}">
        <p14:creationId xmlns:p14="http://schemas.microsoft.com/office/powerpoint/2010/main" val="31377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78256" y="171524"/>
            <a:ext cx="8101607" cy="491620"/>
          </a:xfrm>
        </p:spPr>
        <p:txBody>
          <a:bodyPr>
            <a:noAutofit/>
          </a:bodyPr>
          <a:lstStyle/>
          <a:p>
            <a:r>
              <a:rPr lang="en-GB" sz="2400" b="1" dirty="0">
                <a:solidFill>
                  <a:srgbClr val="002060"/>
                </a:solidFill>
                <a:latin typeface="Corbel" panose="020B0503020204020204" pitchFamily="34" charset="0"/>
              </a:rPr>
              <a:t>Thurles Municipal District Tidy Towns Grants</a:t>
            </a:r>
            <a:endParaRPr lang="en-IE" sz="2400" b="1" dirty="0">
              <a:solidFill>
                <a:srgbClr val="002060"/>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21" name="Title 1">
            <a:extLst>
              <a:ext uri="{FF2B5EF4-FFF2-40B4-BE49-F238E27FC236}">
                <a16:creationId xmlns:a16="http://schemas.microsoft.com/office/drawing/2014/main" id="{DBEC2535-6EF0-4CD6-8049-69FE94BCB302}"/>
              </a:ext>
            </a:extLst>
          </p:cNvPr>
          <p:cNvSpPr txBox="1">
            <a:spLocks/>
          </p:cNvSpPr>
          <p:nvPr/>
        </p:nvSpPr>
        <p:spPr>
          <a:xfrm>
            <a:off x="261944" y="832925"/>
            <a:ext cx="7408856" cy="4383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E" sz="2000" b="1" dirty="0">
              <a:solidFill>
                <a:srgbClr val="0070C0"/>
              </a:solidFill>
              <a:latin typeface="Corbel" panose="020B0503020204020204" pitchFamily="34" charset="0"/>
            </a:endParaRPr>
          </a:p>
        </p:txBody>
      </p:sp>
      <p:sp>
        <p:nvSpPr>
          <p:cNvPr id="17" name="Rectangle 16">
            <a:extLst>
              <a:ext uri="{FF2B5EF4-FFF2-40B4-BE49-F238E27FC236}">
                <a16:creationId xmlns:a16="http://schemas.microsoft.com/office/drawing/2014/main" id="{B1789E77-237E-484D-9503-F50C0677D09E}"/>
              </a:ext>
            </a:extLst>
          </p:cNvPr>
          <p:cNvSpPr/>
          <p:nvPr/>
        </p:nvSpPr>
        <p:spPr>
          <a:xfrm>
            <a:off x="-1" y="5380673"/>
            <a:ext cx="1223326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0CEB1165-16D2-4EA2-870D-7832335F8A4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23" name="Google Shape;127;p6">
            <a:extLst>
              <a:ext uri="{FF2B5EF4-FFF2-40B4-BE49-F238E27FC236}">
                <a16:creationId xmlns:a16="http://schemas.microsoft.com/office/drawing/2014/main" id="{040D7ECA-11BB-439C-8121-EBA31557B25F}"/>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24" name="Picture 23">
            <a:extLst>
              <a:ext uri="{FF2B5EF4-FFF2-40B4-BE49-F238E27FC236}">
                <a16:creationId xmlns:a16="http://schemas.microsoft.com/office/drawing/2014/main" id="{3E64D4C7-C953-4318-A527-BBFB509F2BD7}"/>
              </a:ext>
            </a:extLst>
          </p:cNvPr>
          <p:cNvPicPr>
            <a:picLocks noChangeAspect="1"/>
          </p:cNvPicPr>
          <p:nvPr/>
        </p:nvPicPr>
        <p:blipFill>
          <a:blip r:embed="rId4"/>
          <a:stretch>
            <a:fillRect/>
          </a:stretch>
        </p:blipFill>
        <p:spPr>
          <a:xfrm>
            <a:off x="8438210" y="5343398"/>
            <a:ext cx="2697770" cy="1508350"/>
          </a:xfrm>
          <a:prstGeom prst="rect">
            <a:avLst/>
          </a:prstGeom>
        </p:spPr>
      </p:pic>
      <p:sp>
        <p:nvSpPr>
          <p:cNvPr id="3" name="TextBox 2">
            <a:extLst>
              <a:ext uri="{FF2B5EF4-FFF2-40B4-BE49-F238E27FC236}">
                <a16:creationId xmlns:a16="http://schemas.microsoft.com/office/drawing/2014/main" id="{AEDA7646-9265-4E9F-BD52-4328C2A3178E}"/>
              </a:ext>
            </a:extLst>
          </p:cNvPr>
          <p:cNvSpPr txBox="1"/>
          <p:nvPr/>
        </p:nvSpPr>
        <p:spPr>
          <a:xfrm>
            <a:off x="500935" y="827296"/>
            <a:ext cx="9956669" cy="3693319"/>
          </a:xfrm>
          <a:prstGeom prst="rect">
            <a:avLst/>
          </a:prstGeom>
          <a:noFill/>
        </p:spPr>
        <p:txBody>
          <a:bodyPr wrap="square" rtlCol="0">
            <a:spAutoFit/>
          </a:bodyPr>
          <a:lstStyle/>
          <a:p>
            <a:r>
              <a:rPr lang="en-IE" dirty="0"/>
              <a:t>Thurles Municipal District awarded grants to 24 Tidy Towns/Community Committees in 2023. </a:t>
            </a:r>
          </a:p>
          <a:p>
            <a:endParaRPr lang="en-IE" b="1" dirty="0"/>
          </a:p>
          <a:p>
            <a:r>
              <a:rPr lang="en-IE" b="1" dirty="0"/>
              <a:t>Eligibility for the Scheme:</a:t>
            </a:r>
            <a:endParaRPr lang="en-IE" dirty="0"/>
          </a:p>
          <a:p>
            <a:endParaRPr lang="en-IE" dirty="0"/>
          </a:p>
          <a:p>
            <a:pPr marL="285750" indent="-285750">
              <a:buFont typeface="Wingdings" panose="05000000000000000000" pitchFamily="2" charset="2"/>
              <a:buChar char="q"/>
            </a:pPr>
            <a:r>
              <a:rPr lang="en-IE" dirty="0"/>
              <a:t>Under the Scheme community projects/works which enhance the appearance</a:t>
            </a:r>
          </a:p>
          <a:p>
            <a:r>
              <a:rPr lang="en-IE" dirty="0"/>
              <a:t> of the local area/village/town can be funded </a:t>
            </a:r>
          </a:p>
          <a:p>
            <a:endParaRPr lang="en-IE" dirty="0"/>
          </a:p>
          <a:p>
            <a:endParaRPr lang="en-IE" dirty="0"/>
          </a:p>
          <a:p>
            <a:pPr marL="285750" indent="-285750">
              <a:buFont typeface="Wingdings" panose="05000000000000000000" pitchFamily="2" charset="2"/>
              <a:buChar char="q"/>
            </a:pPr>
            <a:r>
              <a:rPr lang="en-IE" dirty="0"/>
              <a:t>Applicants must be a recognised Community/Tidy Towns Group involved in</a:t>
            </a:r>
          </a:p>
          <a:p>
            <a:r>
              <a:rPr lang="en-IE" dirty="0"/>
              <a:t>activities to enhance and improve the appearance of the local area/village/town.</a:t>
            </a:r>
          </a:p>
          <a:p>
            <a:endParaRPr lang="en-IE" dirty="0"/>
          </a:p>
          <a:p>
            <a:endParaRPr lang="en-IE" dirty="0"/>
          </a:p>
          <a:p>
            <a:endParaRPr lang="en-IE" dirty="0">
              <a:latin typeface="Corbel" panose="020B0503020204020204" pitchFamily="34" charset="0"/>
            </a:endParaRPr>
          </a:p>
        </p:txBody>
      </p:sp>
      <p:sp>
        <p:nvSpPr>
          <p:cNvPr id="7" name="Left Brace 6">
            <a:extLst>
              <a:ext uri="{FF2B5EF4-FFF2-40B4-BE49-F238E27FC236}">
                <a16:creationId xmlns:a16="http://schemas.microsoft.com/office/drawing/2014/main" id="{60B57DB6-2691-45F1-98E7-2AA933FCE157}"/>
              </a:ext>
            </a:extLst>
          </p:cNvPr>
          <p:cNvSpPr/>
          <p:nvPr/>
        </p:nvSpPr>
        <p:spPr>
          <a:xfrm>
            <a:off x="1464816" y="3699527"/>
            <a:ext cx="45719" cy="468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pic>
        <p:nvPicPr>
          <p:cNvPr id="9" name="Picture 8">
            <a:extLst>
              <a:ext uri="{FF2B5EF4-FFF2-40B4-BE49-F238E27FC236}">
                <a16:creationId xmlns:a16="http://schemas.microsoft.com/office/drawing/2014/main" id="{DE4B02E7-566D-4B95-B6AA-BA0CDB4FF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210" y="2695485"/>
            <a:ext cx="3420862" cy="2565647"/>
          </a:xfrm>
          <a:prstGeom prst="rect">
            <a:avLst/>
          </a:prstGeom>
          <a:ln>
            <a:noFill/>
          </a:ln>
          <a:effectLst>
            <a:softEdge rad="112500"/>
          </a:effectLst>
        </p:spPr>
      </p:pic>
      <p:pic>
        <p:nvPicPr>
          <p:cNvPr id="11" name="Picture 10">
            <a:extLst>
              <a:ext uri="{FF2B5EF4-FFF2-40B4-BE49-F238E27FC236}">
                <a16:creationId xmlns:a16="http://schemas.microsoft.com/office/drawing/2014/main" id="{E2E8C861-2BFE-4F9C-94F6-46DA9EB76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0741" y="814157"/>
            <a:ext cx="2293726" cy="1694809"/>
          </a:xfrm>
          <a:prstGeom prst="rect">
            <a:avLst/>
          </a:prstGeom>
          <a:ln>
            <a:noFill/>
          </a:ln>
          <a:effectLst>
            <a:softEdge rad="112500"/>
          </a:effectLst>
        </p:spPr>
      </p:pic>
    </p:spTree>
    <p:extLst>
      <p:ext uri="{BB962C8B-B14F-4D97-AF65-F5344CB8AC3E}">
        <p14:creationId xmlns:p14="http://schemas.microsoft.com/office/powerpoint/2010/main" val="59298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78256" y="171524"/>
            <a:ext cx="8101607" cy="491620"/>
          </a:xfrm>
        </p:spPr>
        <p:txBody>
          <a:bodyPr>
            <a:noAutofit/>
          </a:bodyPr>
          <a:lstStyle/>
          <a:p>
            <a:r>
              <a:rPr lang="en-GB" sz="2400" b="1" dirty="0">
                <a:solidFill>
                  <a:srgbClr val="002060"/>
                </a:solidFill>
                <a:latin typeface="Corbel" panose="020B0503020204020204" pitchFamily="34" charset="0"/>
              </a:rPr>
              <a:t>Thurles Municipal District Festival &amp; Events Grant Scheme</a:t>
            </a:r>
            <a:endParaRPr lang="en-IE" sz="2400" b="1" dirty="0">
              <a:solidFill>
                <a:srgbClr val="002060"/>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21" name="Title 1">
            <a:extLst>
              <a:ext uri="{FF2B5EF4-FFF2-40B4-BE49-F238E27FC236}">
                <a16:creationId xmlns:a16="http://schemas.microsoft.com/office/drawing/2014/main" id="{DBEC2535-6EF0-4CD6-8049-69FE94BCB302}"/>
              </a:ext>
            </a:extLst>
          </p:cNvPr>
          <p:cNvSpPr txBox="1">
            <a:spLocks/>
          </p:cNvSpPr>
          <p:nvPr/>
        </p:nvSpPr>
        <p:spPr>
          <a:xfrm>
            <a:off x="261944" y="832925"/>
            <a:ext cx="7408856" cy="4383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E" sz="2000" b="1" dirty="0">
              <a:solidFill>
                <a:srgbClr val="0070C0"/>
              </a:solidFill>
              <a:latin typeface="Corbel" panose="020B0503020204020204" pitchFamily="34" charset="0"/>
            </a:endParaRPr>
          </a:p>
        </p:txBody>
      </p:sp>
      <p:sp>
        <p:nvSpPr>
          <p:cNvPr id="17" name="Rectangle 16">
            <a:extLst>
              <a:ext uri="{FF2B5EF4-FFF2-40B4-BE49-F238E27FC236}">
                <a16:creationId xmlns:a16="http://schemas.microsoft.com/office/drawing/2014/main" id="{B1789E77-237E-484D-9503-F50C0677D09E}"/>
              </a:ext>
            </a:extLst>
          </p:cNvPr>
          <p:cNvSpPr/>
          <p:nvPr/>
        </p:nvSpPr>
        <p:spPr>
          <a:xfrm>
            <a:off x="-1" y="5380673"/>
            <a:ext cx="1223326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0CEB1165-16D2-4EA2-870D-7832335F8A4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23" name="Google Shape;127;p6">
            <a:extLst>
              <a:ext uri="{FF2B5EF4-FFF2-40B4-BE49-F238E27FC236}">
                <a16:creationId xmlns:a16="http://schemas.microsoft.com/office/drawing/2014/main" id="{040D7ECA-11BB-439C-8121-EBA31557B25F}"/>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24" name="Picture 23">
            <a:extLst>
              <a:ext uri="{FF2B5EF4-FFF2-40B4-BE49-F238E27FC236}">
                <a16:creationId xmlns:a16="http://schemas.microsoft.com/office/drawing/2014/main" id="{3E64D4C7-C953-4318-A527-BBFB509F2BD7}"/>
              </a:ext>
            </a:extLst>
          </p:cNvPr>
          <p:cNvPicPr>
            <a:picLocks noChangeAspect="1"/>
          </p:cNvPicPr>
          <p:nvPr/>
        </p:nvPicPr>
        <p:blipFill>
          <a:blip r:embed="rId4"/>
          <a:stretch>
            <a:fillRect/>
          </a:stretch>
        </p:blipFill>
        <p:spPr>
          <a:xfrm>
            <a:off x="8438210" y="5343398"/>
            <a:ext cx="2697770" cy="1508350"/>
          </a:xfrm>
          <a:prstGeom prst="rect">
            <a:avLst/>
          </a:prstGeom>
        </p:spPr>
      </p:pic>
      <p:sp>
        <p:nvSpPr>
          <p:cNvPr id="3" name="TextBox 2">
            <a:extLst>
              <a:ext uri="{FF2B5EF4-FFF2-40B4-BE49-F238E27FC236}">
                <a16:creationId xmlns:a16="http://schemas.microsoft.com/office/drawing/2014/main" id="{AEDA7646-9265-4E9F-BD52-4328C2A3178E}"/>
              </a:ext>
            </a:extLst>
          </p:cNvPr>
          <p:cNvSpPr txBox="1"/>
          <p:nvPr/>
        </p:nvSpPr>
        <p:spPr>
          <a:xfrm>
            <a:off x="500935" y="827296"/>
            <a:ext cx="9956669" cy="4247317"/>
          </a:xfrm>
          <a:prstGeom prst="rect">
            <a:avLst/>
          </a:prstGeom>
          <a:noFill/>
        </p:spPr>
        <p:txBody>
          <a:bodyPr wrap="square" rtlCol="0">
            <a:spAutoFit/>
          </a:bodyPr>
          <a:lstStyle/>
          <a:p>
            <a:endParaRPr lang="en-IE" dirty="0"/>
          </a:p>
          <a:p>
            <a:r>
              <a:rPr lang="en-IE" dirty="0"/>
              <a:t>Thurles Municipal District provide financial support to business and community groups to support events and festivals in culture, food, sports and activity based tourism to attract visitors.</a:t>
            </a:r>
          </a:p>
          <a:p>
            <a:endParaRPr lang="en-IE" dirty="0"/>
          </a:p>
          <a:p>
            <a:endParaRPr lang="en-IE" dirty="0"/>
          </a:p>
          <a:p>
            <a:r>
              <a:rPr lang="en-IE" dirty="0"/>
              <a:t>Festival &amp; Event grants were approved for 19 organisations and groups across Thurles Municipal District in 2023.</a:t>
            </a:r>
          </a:p>
          <a:p>
            <a:endParaRPr lang="en-IE" b="1" dirty="0"/>
          </a:p>
          <a:p>
            <a:r>
              <a:rPr lang="en-IE" b="1" dirty="0"/>
              <a:t>Eligibility for the Scheme:</a:t>
            </a:r>
            <a:endParaRPr lang="en-IE" dirty="0"/>
          </a:p>
          <a:p>
            <a:pPr marL="285750" indent="-285750">
              <a:buFont typeface="Wingdings" panose="05000000000000000000" pitchFamily="2" charset="2"/>
              <a:buChar char="q"/>
            </a:pPr>
            <a:r>
              <a:rPr lang="en-GB" dirty="0"/>
              <a:t>The maximum amount which can be applied for under this </a:t>
            </a:r>
          </a:p>
          <a:p>
            <a:r>
              <a:rPr lang="en-GB" dirty="0"/>
              <a:t>grant scheme is </a:t>
            </a:r>
            <a:r>
              <a:rPr lang="en-GB" b="1" dirty="0"/>
              <a:t>€15,000</a:t>
            </a:r>
            <a:endParaRPr lang="en-IE" dirty="0"/>
          </a:p>
          <a:p>
            <a:endParaRPr lang="en-IE" dirty="0"/>
          </a:p>
          <a:p>
            <a:endParaRPr lang="en-IE" dirty="0"/>
          </a:p>
          <a:p>
            <a:endParaRPr lang="en-IE" dirty="0"/>
          </a:p>
          <a:p>
            <a:endParaRPr lang="en-IE" dirty="0">
              <a:latin typeface="Corbel" panose="020B0503020204020204" pitchFamily="34" charset="0"/>
            </a:endParaRPr>
          </a:p>
        </p:txBody>
      </p:sp>
      <p:sp>
        <p:nvSpPr>
          <p:cNvPr id="7" name="Left Brace 6">
            <a:extLst>
              <a:ext uri="{FF2B5EF4-FFF2-40B4-BE49-F238E27FC236}">
                <a16:creationId xmlns:a16="http://schemas.microsoft.com/office/drawing/2014/main" id="{60B57DB6-2691-45F1-98E7-2AA933FCE157}"/>
              </a:ext>
            </a:extLst>
          </p:cNvPr>
          <p:cNvSpPr/>
          <p:nvPr/>
        </p:nvSpPr>
        <p:spPr>
          <a:xfrm>
            <a:off x="1464816" y="3699527"/>
            <a:ext cx="45719" cy="468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pic>
        <p:nvPicPr>
          <p:cNvPr id="5" name="Picture 4">
            <a:extLst>
              <a:ext uri="{FF2B5EF4-FFF2-40B4-BE49-F238E27FC236}">
                <a16:creationId xmlns:a16="http://schemas.microsoft.com/office/drawing/2014/main" id="{F09D61D3-2003-4BFB-A398-8D90FFE40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7046" y="2636044"/>
            <a:ext cx="3814439" cy="2572962"/>
          </a:xfrm>
          <a:prstGeom prst="rect">
            <a:avLst/>
          </a:prstGeom>
          <a:ln>
            <a:noFill/>
          </a:ln>
          <a:effectLst>
            <a:softEdge rad="112500"/>
          </a:effectLst>
        </p:spPr>
      </p:pic>
    </p:spTree>
    <p:extLst>
      <p:ext uri="{BB962C8B-B14F-4D97-AF65-F5344CB8AC3E}">
        <p14:creationId xmlns:p14="http://schemas.microsoft.com/office/powerpoint/2010/main" val="77905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78256" y="171523"/>
            <a:ext cx="8101607" cy="649519"/>
          </a:xfrm>
        </p:spPr>
        <p:txBody>
          <a:bodyPr>
            <a:noAutofit/>
          </a:bodyPr>
          <a:lstStyle/>
          <a:p>
            <a:r>
              <a:rPr lang="en-GB" sz="2400" b="1" dirty="0">
                <a:solidFill>
                  <a:srgbClr val="002060"/>
                </a:solidFill>
                <a:latin typeface="Corbel" panose="020B0503020204020204" pitchFamily="34" charset="0"/>
              </a:rPr>
              <a:t>Thurles Municipal District Residents Association Grant Scheme</a:t>
            </a:r>
            <a:endParaRPr lang="en-IE" sz="2400" b="1" dirty="0">
              <a:solidFill>
                <a:srgbClr val="002060"/>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21" name="Title 1">
            <a:extLst>
              <a:ext uri="{FF2B5EF4-FFF2-40B4-BE49-F238E27FC236}">
                <a16:creationId xmlns:a16="http://schemas.microsoft.com/office/drawing/2014/main" id="{DBEC2535-6EF0-4CD6-8049-69FE94BCB302}"/>
              </a:ext>
            </a:extLst>
          </p:cNvPr>
          <p:cNvSpPr txBox="1">
            <a:spLocks/>
          </p:cNvSpPr>
          <p:nvPr/>
        </p:nvSpPr>
        <p:spPr>
          <a:xfrm>
            <a:off x="261944" y="832925"/>
            <a:ext cx="7408856" cy="4383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E" sz="2000" b="1" dirty="0">
              <a:solidFill>
                <a:srgbClr val="0070C0"/>
              </a:solidFill>
              <a:latin typeface="Corbel" panose="020B0503020204020204" pitchFamily="34" charset="0"/>
            </a:endParaRPr>
          </a:p>
        </p:txBody>
      </p:sp>
      <p:sp>
        <p:nvSpPr>
          <p:cNvPr id="17" name="Rectangle 16">
            <a:extLst>
              <a:ext uri="{FF2B5EF4-FFF2-40B4-BE49-F238E27FC236}">
                <a16:creationId xmlns:a16="http://schemas.microsoft.com/office/drawing/2014/main" id="{B1789E77-237E-484D-9503-F50C0677D09E}"/>
              </a:ext>
            </a:extLst>
          </p:cNvPr>
          <p:cNvSpPr/>
          <p:nvPr/>
        </p:nvSpPr>
        <p:spPr>
          <a:xfrm>
            <a:off x="-1" y="5380673"/>
            <a:ext cx="1223326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0CEB1165-16D2-4EA2-870D-7832335F8A4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23" name="Google Shape;127;p6">
            <a:extLst>
              <a:ext uri="{FF2B5EF4-FFF2-40B4-BE49-F238E27FC236}">
                <a16:creationId xmlns:a16="http://schemas.microsoft.com/office/drawing/2014/main" id="{040D7ECA-11BB-439C-8121-EBA31557B25F}"/>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24" name="Picture 23">
            <a:extLst>
              <a:ext uri="{FF2B5EF4-FFF2-40B4-BE49-F238E27FC236}">
                <a16:creationId xmlns:a16="http://schemas.microsoft.com/office/drawing/2014/main" id="{3E64D4C7-C953-4318-A527-BBFB509F2BD7}"/>
              </a:ext>
            </a:extLst>
          </p:cNvPr>
          <p:cNvPicPr>
            <a:picLocks noChangeAspect="1"/>
          </p:cNvPicPr>
          <p:nvPr/>
        </p:nvPicPr>
        <p:blipFill>
          <a:blip r:embed="rId4"/>
          <a:stretch>
            <a:fillRect/>
          </a:stretch>
        </p:blipFill>
        <p:spPr>
          <a:xfrm>
            <a:off x="8438210" y="5343398"/>
            <a:ext cx="2697770" cy="1508350"/>
          </a:xfrm>
          <a:prstGeom prst="rect">
            <a:avLst/>
          </a:prstGeom>
        </p:spPr>
      </p:pic>
      <p:sp>
        <p:nvSpPr>
          <p:cNvPr id="3" name="TextBox 2">
            <a:extLst>
              <a:ext uri="{FF2B5EF4-FFF2-40B4-BE49-F238E27FC236}">
                <a16:creationId xmlns:a16="http://schemas.microsoft.com/office/drawing/2014/main" id="{AEDA7646-9265-4E9F-BD52-4328C2A3178E}"/>
              </a:ext>
            </a:extLst>
          </p:cNvPr>
          <p:cNvSpPr txBox="1"/>
          <p:nvPr/>
        </p:nvSpPr>
        <p:spPr>
          <a:xfrm>
            <a:off x="500935" y="827296"/>
            <a:ext cx="9956669" cy="4524315"/>
          </a:xfrm>
          <a:prstGeom prst="rect">
            <a:avLst/>
          </a:prstGeom>
          <a:noFill/>
        </p:spPr>
        <p:txBody>
          <a:bodyPr wrap="square" rtlCol="0">
            <a:spAutoFit/>
          </a:bodyPr>
          <a:lstStyle/>
          <a:p>
            <a:endParaRPr lang="en-IE" dirty="0"/>
          </a:p>
          <a:p>
            <a:endParaRPr lang="en-IE" dirty="0"/>
          </a:p>
          <a:p>
            <a:r>
              <a:rPr lang="en-IE" dirty="0"/>
              <a:t>Thurles MD awarded grants for maintenance and improvement works in housing estates to 37 Residents Associations in 2023</a:t>
            </a:r>
          </a:p>
          <a:p>
            <a:endParaRPr lang="en-IE" b="1" dirty="0"/>
          </a:p>
          <a:p>
            <a:r>
              <a:rPr lang="en-IE" b="1" dirty="0"/>
              <a:t>Eligibility for the Scheme:</a:t>
            </a:r>
            <a:endParaRPr lang="en-IE" dirty="0"/>
          </a:p>
          <a:p>
            <a:endParaRPr lang="en-IE" dirty="0"/>
          </a:p>
          <a:p>
            <a:pPr marL="285750" indent="-285750">
              <a:buFont typeface="Wingdings" panose="05000000000000000000" pitchFamily="2" charset="2"/>
              <a:buChar char="q"/>
            </a:pPr>
            <a:r>
              <a:rPr lang="en-IE" dirty="0"/>
              <a:t>Under the Scheme community projects/works which enhance the </a:t>
            </a:r>
          </a:p>
          <a:p>
            <a:r>
              <a:rPr lang="en-IE" dirty="0"/>
              <a:t>appearance of the local area/village/town can be funded </a:t>
            </a:r>
          </a:p>
          <a:p>
            <a:endParaRPr lang="en-IE" dirty="0"/>
          </a:p>
          <a:p>
            <a:endParaRPr lang="en-IE" dirty="0"/>
          </a:p>
          <a:p>
            <a:endParaRPr lang="en-IE" dirty="0"/>
          </a:p>
          <a:p>
            <a:endParaRPr lang="en-IE" dirty="0"/>
          </a:p>
          <a:p>
            <a:endParaRPr lang="en-IE" dirty="0"/>
          </a:p>
          <a:p>
            <a:endParaRPr lang="en-IE" dirty="0"/>
          </a:p>
          <a:p>
            <a:endParaRPr lang="en-IE" dirty="0">
              <a:latin typeface="Corbel" panose="020B0503020204020204" pitchFamily="34" charset="0"/>
            </a:endParaRPr>
          </a:p>
        </p:txBody>
      </p:sp>
      <p:sp>
        <p:nvSpPr>
          <p:cNvPr id="7" name="Left Brace 6">
            <a:extLst>
              <a:ext uri="{FF2B5EF4-FFF2-40B4-BE49-F238E27FC236}">
                <a16:creationId xmlns:a16="http://schemas.microsoft.com/office/drawing/2014/main" id="{60B57DB6-2691-45F1-98E7-2AA933FCE157}"/>
              </a:ext>
            </a:extLst>
          </p:cNvPr>
          <p:cNvSpPr/>
          <p:nvPr/>
        </p:nvSpPr>
        <p:spPr>
          <a:xfrm>
            <a:off x="1464816" y="3699527"/>
            <a:ext cx="45719" cy="468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pic>
        <p:nvPicPr>
          <p:cNvPr id="5" name="Picture 4">
            <a:extLst>
              <a:ext uri="{FF2B5EF4-FFF2-40B4-BE49-F238E27FC236}">
                <a16:creationId xmlns:a16="http://schemas.microsoft.com/office/drawing/2014/main" id="{73F2002D-A4A5-4277-9469-1E55F3CDA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024" y="2753733"/>
            <a:ext cx="3865461" cy="2174322"/>
          </a:xfrm>
          <a:prstGeom prst="rect">
            <a:avLst/>
          </a:prstGeom>
          <a:ln>
            <a:noFill/>
          </a:ln>
          <a:effectLst>
            <a:softEdge rad="112500"/>
          </a:effectLst>
        </p:spPr>
      </p:pic>
    </p:spTree>
    <p:extLst>
      <p:ext uri="{BB962C8B-B14F-4D97-AF65-F5344CB8AC3E}">
        <p14:creationId xmlns:p14="http://schemas.microsoft.com/office/powerpoint/2010/main" val="90323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78256" y="171523"/>
            <a:ext cx="8101607" cy="649519"/>
          </a:xfrm>
        </p:spPr>
        <p:txBody>
          <a:bodyPr>
            <a:noAutofit/>
          </a:bodyPr>
          <a:lstStyle/>
          <a:p>
            <a:r>
              <a:rPr lang="en-GB" sz="2400" b="1" dirty="0">
                <a:solidFill>
                  <a:srgbClr val="002060"/>
                </a:solidFill>
                <a:latin typeface="Corbel" panose="020B0503020204020204" pitchFamily="34" charset="0"/>
              </a:rPr>
              <a:t>Thurles Municipal District Sports Clubs Grant Scheme</a:t>
            </a:r>
            <a:endParaRPr lang="en-IE" sz="2400" b="1" dirty="0">
              <a:solidFill>
                <a:srgbClr val="002060"/>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21" name="Title 1">
            <a:extLst>
              <a:ext uri="{FF2B5EF4-FFF2-40B4-BE49-F238E27FC236}">
                <a16:creationId xmlns:a16="http://schemas.microsoft.com/office/drawing/2014/main" id="{DBEC2535-6EF0-4CD6-8049-69FE94BCB302}"/>
              </a:ext>
            </a:extLst>
          </p:cNvPr>
          <p:cNvSpPr txBox="1">
            <a:spLocks/>
          </p:cNvSpPr>
          <p:nvPr/>
        </p:nvSpPr>
        <p:spPr>
          <a:xfrm>
            <a:off x="261944" y="832925"/>
            <a:ext cx="7408856" cy="4383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E" sz="2000" b="1" dirty="0">
              <a:solidFill>
                <a:srgbClr val="0070C0"/>
              </a:solidFill>
              <a:latin typeface="Corbel" panose="020B0503020204020204" pitchFamily="34" charset="0"/>
            </a:endParaRPr>
          </a:p>
        </p:txBody>
      </p:sp>
      <p:sp>
        <p:nvSpPr>
          <p:cNvPr id="17" name="Rectangle 16">
            <a:extLst>
              <a:ext uri="{FF2B5EF4-FFF2-40B4-BE49-F238E27FC236}">
                <a16:creationId xmlns:a16="http://schemas.microsoft.com/office/drawing/2014/main" id="{B1789E77-237E-484D-9503-F50C0677D09E}"/>
              </a:ext>
            </a:extLst>
          </p:cNvPr>
          <p:cNvSpPr/>
          <p:nvPr/>
        </p:nvSpPr>
        <p:spPr>
          <a:xfrm>
            <a:off x="-1" y="5380673"/>
            <a:ext cx="1223326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0CEB1165-16D2-4EA2-870D-7832335F8A4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23" name="Google Shape;127;p6">
            <a:extLst>
              <a:ext uri="{FF2B5EF4-FFF2-40B4-BE49-F238E27FC236}">
                <a16:creationId xmlns:a16="http://schemas.microsoft.com/office/drawing/2014/main" id="{040D7ECA-11BB-439C-8121-EBA31557B25F}"/>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24" name="Picture 23">
            <a:extLst>
              <a:ext uri="{FF2B5EF4-FFF2-40B4-BE49-F238E27FC236}">
                <a16:creationId xmlns:a16="http://schemas.microsoft.com/office/drawing/2014/main" id="{3E64D4C7-C953-4318-A527-BBFB509F2BD7}"/>
              </a:ext>
            </a:extLst>
          </p:cNvPr>
          <p:cNvPicPr>
            <a:picLocks noChangeAspect="1"/>
          </p:cNvPicPr>
          <p:nvPr/>
        </p:nvPicPr>
        <p:blipFill>
          <a:blip r:embed="rId4"/>
          <a:stretch>
            <a:fillRect/>
          </a:stretch>
        </p:blipFill>
        <p:spPr>
          <a:xfrm>
            <a:off x="8438210" y="5343398"/>
            <a:ext cx="2697770" cy="1508350"/>
          </a:xfrm>
          <a:prstGeom prst="rect">
            <a:avLst/>
          </a:prstGeom>
        </p:spPr>
      </p:pic>
      <p:sp>
        <p:nvSpPr>
          <p:cNvPr id="3" name="TextBox 2">
            <a:extLst>
              <a:ext uri="{FF2B5EF4-FFF2-40B4-BE49-F238E27FC236}">
                <a16:creationId xmlns:a16="http://schemas.microsoft.com/office/drawing/2014/main" id="{AEDA7646-9265-4E9F-BD52-4328C2A3178E}"/>
              </a:ext>
            </a:extLst>
          </p:cNvPr>
          <p:cNvSpPr txBox="1"/>
          <p:nvPr/>
        </p:nvSpPr>
        <p:spPr>
          <a:xfrm>
            <a:off x="600495" y="858317"/>
            <a:ext cx="9956669" cy="3970318"/>
          </a:xfrm>
          <a:prstGeom prst="rect">
            <a:avLst/>
          </a:prstGeom>
          <a:noFill/>
        </p:spPr>
        <p:txBody>
          <a:bodyPr wrap="square" rtlCol="0">
            <a:spAutoFit/>
          </a:bodyPr>
          <a:lstStyle/>
          <a:p>
            <a:endParaRPr lang="en-IE" dirty="0"/>
          </a:p>
          <a:p>
            <a:r>
              <a:rPr lang="en-IE" dirty="0"/>
              <a:t>Thurles MD awarded grants to 49 Sports Clubs in 2023</a:t>
            </a:r>
          </a:p>
          <a:p>
            <a:endParaRPr lang="en-IE" b="1" dirty="0"/>
          </a:p>
          <a:p>
            <a:endParaRPr lang="en-IE" b="1" dirty="0"/>
          </a:p>
          <a:p>
            <a:r>
              <a:rPr lang="en-IE" b="1" dirty="0"/>
              <a:t>Eligibility for the Scheme:</a:t>
            </a:r>
            <a:endParaRPr lang="en-IE" dirty="0"/>
          </a:p>
          <a:p>
            <a:endParaRPr lang="en-IE" dirty="0"/>
          </a:p>
          <a:p>
            <a:pPr marL="285750" indent="-285750">
              <a:buFont typeface="Wingdings" panose="05000000000000000000" pitchFamily="2" charset="2"/>
              <a:buChar char="q"/>
            </a:pPr>
            <a:r>
              <a:rPr lang="en-IE" dirty="0"/>
              <a:t>Financial support is provided to community and voluntary </a:t>
            </a:r>
          </a:p>
          <a:p>
            <a:r>
              <a:rPr lang="en-IE" dirty="0"/>
              <a:t>sporting organisations to develop and improve sports and recreation </a:t>
            </a:r>
          </a:p>
          <a:p>
            <a:r>
              <a:rPr lang="en-IE" dirty="0"/>
              <a:t>premises, pitches and equipment</a:t>
            </a:r>
          </a:p>
          <a:p>
            <a:endParaRPr lang="en-IE" dirty="0"/>
          </a:p>
          <a:p>
            <a:endParaRPr lang="en-IE" dirty="0"/>
          </a:p>
          <a:p>
            <a:endParaRPr lang="en-IE" dirty="0"/>
          </a:p>
          <a:p>
            <a:endParaRPr lang="en-IE" dirty="0"/>
          </a:p>
          <a:p>
            <a:endParaRPr lang="en-IE" dirty="0">
              <a:latin typeface="Corbel" panose="020B0503020204020204" pitchFamily="34" charset="0"/>
            </a:endParaRPr>
          </a:p>
        </p:txBody>
      </p:sp>
      <p:sp>
        <p:nvSpPr>
          <p:cNvPr id="7" name="Left Brace 6">
            <a:extLst>
              <a:ext uri="{FF2B5EF4-FFF2-40B4-BE49-F238E27FC236}">
                <a16:creationId xmlns:a16="http://schemas.microsoft.com/office/drawing/2014/main" id="{60B57DB6-2691-45F1-98E7-2AA933FCE157}"/>
              </a:ext>
            </a:extLst>
          </p:cNvPr>
          <p:cNvSpPr/>
          <p:nvPr/>
        </p:nvSpPr>
        <p:spPr>
          <a:xfrm>
            <a:off x="1464816" y="3699527"/>
            <a:ext cx="45719" cy="468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pic>
        <p:nvPicPr>
          <p:cNvPr id="6" name="Picture 5">
            <a:extLst>
              <a:ext uri="{FF2B5EF4-FFF2-40B4-BE49-F238E27FC236}">
                <a16:creationId xmlns:a16="http://schemas.microsoft.com/office/drawing/2014/main" id="{B40F8EC7-31F6-44E4-BBB3-84F55C7F9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868" y="1322234"/>
            <a:ext cx="3965433" cy="2643622"/>
          </a:xfrm>
          <a:prstGeom prst="rect">
            <a:avLst/>
          </a:prstGeom>
          <a:ln>
            <a:noFill/>
          </a:ln>
          <a:effectLst>
            <a:softEdge rad="112500"/>
          </a:effectLst>
        </p:spPr>
      </p:pic>
    </p:spTree>
    <p:extLst>
      <p:ext uri="{BB962C8B-B14F-4D97-AF65-F5344CB8AC3E}">
        <p14:creationId xmlns:p14="http://schemas.microsoft.com/office/powerpoint/2010/main" val="144080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B12-00AC-43D9-AF87-66F7676FF779}"/>
              </a:ext>
            </a:extLst>
          </p:cNvPr>
          <p:cNvSpPr>
            <a:spLocks noGrp="1"/>
          </p:cNvSpPr>
          <p:nvPr>
            <p:ph type="ctrTitle"/>
          </p:nvPr>
        </p:nvSpPr>
        <p:spPr>
          <a:xfrm>
            <a:off x="378256" y="171524"/>
            <a:ext cx="8101607" cy="491620"/>
          </a:xfrm>
        </p:spPr>
        <p:txBody>
          <a:bodyPr>
            <a:noAutofit/>
          </a:bodyPr>
          <a:lstStyle/>
          <a:p>
            <a:r>
              <a:rPr lang="en-GB" sz="2400" b="1" dirty="0">
                <a:solidFill>
                  <a:srgbClr val="002060"/>
                </a:solidFill>
                <a:latin typeface="Corbel" panose="020B0503020204020204" pitchFamily="34" charset="0"/>
              </a:rPr>
              <a:t>Thurles Municipal District Christmas Retail Support Grants</a:t>
            </a:r>
            <a:endParaRPr lang="en-IE" sz="2400" b="1" dirty="0">
              <a:solidFill>
                <a:srgbClr val="002060"/>
              </a:solidFill>
              <a:latin typeface="Corbel" panose="020B0503020204020204" pitchFamily="34" charset="0"/>
            </a:endParaRPr>
          </a:p>
        </p:txBody>
      </p:sp>
      <p:sp>
        <p:nvSpPr>
          <p:cNvPr id="18" name="Title 1">
            <a:extLst>
              <a:ext uri="{FF2B5EF4-FFF2-40B4-BE49-F238E27FC236}">
                <a16:creationId xmlns:a16="http://schemas.microsoft.com/office/drawing/2014/main" id="{A144DD30-95FC-48C1-9111-0876EB46671A}"/>
              </a:ext>
            </a:extLst>
          </p:cNvPr>
          <p:cNvSpPr txBox="1">
            <a:spLocks/>
          </p:cNvSpPr>
          <p:nvPr/>
        </p:nvSpPr>
        <p:spPr>
          <a:xfrm>
            <a:off x="600495" y="1641857"/>
            <a:ext cx="7837715" cy="4916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220000"/>
              </a:lnSpc>
              <a:buFont typeface="Arial" panose="020B0604020202020204" pitchFamily="34" charset="0"/>
              <a:buChar char="•"/>
            </a:pPr>
            <a:endParaRPr lang="en-IE" sz="1800" b="1" dirty="0">
              <a:solidFill>
                <a:schemeClr val="accent5">
                  <a:lumMod val="50000"/>
                </a:schemeClr>
              </a:solidFill>
              <a:latin typeface="Corbel" panose="020B0503020204020204" pitchFamily="34" charset="0"/>
            </a:endParaRPr>
          </a:p>
        </p:txBody>
      </p:sp>
      <p:sp>
        <p:nvSpPr>
          <p:cNvPr id="21" name="Title 1">
            <a:extLst>
              <a:ext uri="{FF2B5EF4-FFF2-40B4-BE49-F238E27FC236}">
                <a16:creationId xmlns:a16="http://schemas.microsoft.com/office/drawing/2014/main" id="{DBEC2535-6EF0-4CD6-8049-69FE94BCB302}"/>
              </a:ext>
            </a:extLst>
          </p:cNvPr>
          <p:cNvSpPr txBox="1">
            <a:spLocks/>
          </p:cNvSpPr>
          <p:nvPr/>
        </p:nvSpPr>
        <p:spPr>
          <a:xfrm>
            <a:off x="261944" y="832925"/>
            <a:ext cx="7408856" cy="4383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E" sz="2000" b="1" dirty="0">
              <a:solidFill>
                <a:srgbClr val="0070C0"/>
              </a:solidFill>
              <a:latin typeface="Corbel" panose="020B0503020204020204" pitchFamily="34" charset="0"/>
            </a:endParaRPr>
          </a:p>
        </p:txBody>
      </p:sp>
      <p:sp>
        <p:nvSpPr>
          <p:cNvPr id="17" name="Rectangle 16">
            <a:extLst>
              <a:ext uri="{FF2B5EF4-FFF2-40B4-BE49-F238E27FC236}">
                <a16:creationId xmlns:a16="http://schemas.microsoft.com/office/drawing/2014/main" id="{B1789E77-237E-484D-9503-F50C0677D09E}"/>
              </a:ext>
            </a:extLst>
          </p:cNvPr>
          <p:cNvSpPr/>
          <p:nvPr/>
        </p:nvSpPr>
        <p:spPr>
          <a:xfrm>
            <a:off x="-1" y="5380673"/>
            <a:ext cx="12233261" cy="14773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a:extLst>
              <a:ext uri="{FF2B5EF4-FFF2-40B4-BE49-F238E27FC236}">
                <a16:creationId xmlns:a16="http://schemas.microsoft.com/office/drawing/2014/main" id="{0CEB1165-16D2-4EA2-870D-7832335F8A48}"/>
              </a:ext>
            </a:extLst>
          </p:cNvPr>
          <p:cNvPicPr>
            <a:picLocks noChangeAspect="1"/>
          </p:cNvPicPr>
          <p:nvPr/>
        </p:nvPicPr>
        <p:blipFill>
          <a:blip r:embed="rId2"/>
          <a:stretch>
            <a:fillRect/>
          </a:stretch>
        </p:blipFill>
        <p:spPr>
          <a:xfrm>
            <a:off x="4519351" y="5691881"/>
            <a:ext cx="2440036" cy="941897"/>
          </a:xfrm>
          <a:prstGeom prst="rect">
            <a:avLst/>
          </a:prstGeom>
          <a:ln w="76200">
            <a:solidFill>
              <a:schemeClr val="bg1"/>
            </a:solidFill>
          </a:ln>
        </p:spPr>
      </p:pic>
      <p:pic>
        <p:nvPicPr>
          <p:cNvPr id="23" name="Google Shape;127;p6">
            <a:extLst>
              <a:ext uri="{FF2B5EF4-FFF2-40B4-BE49-F238E27FC236}">
                <a16:creationId xmlns:a16="http://schemas.microsoft.com/office/drawing/2014/main" id="{040D7ECA-11BB-439C-8121-EBA31557B25F}"/>
              </a:ext>
            </a:extLst>
          </p:cNvPr>
          <p:cNvPicPr preferRelativeResize="0"/>
          <p:nvPr/>
        </p:nvPicPr>
        <p:blipFill>
          <a:blip r:embed="rId3">
            <a:alphaModFix/>
          </a:blip>
          <a:stretch>
            <a:fillRect/>
          </a:stretch>
        </p:blipFill>
        <p:spPr>
          <a:xfrm>
            <a:off x="261944" y="5720236"/>
            <a:ext cx="3385075" cy="754675"/>
          </a:xfrm>
          <a:prstGeom prst="rect">
            <a:avLst/>
          </a:prstGeom>
          <a:noFill/>
          <a:ln>
            <a:noFill/>
          </a:ln>
        </p:spPr>
      </p:pic>
      <p:pic>
        <p:nvPicPr>
          <p:cNvPr id="24" name="Picture 23">
            <a:extLst>
              <a:ext uri="{FF2B5EF4-FFF2-40B4-BE49-F238E27FC236}">
                <a16:creationId xmlns:a16="http://schemas.microsoft.com/office/drawing/2014/main" id="{3E64D4C7-C953-4318-A527-BBFB509F2BD7}"/>
              </a:ext>
            </a:extLst>
          </p:cNvPr>
          <p:cNvPicPr>
            <a:picLocks noChangeAspect="1"/>
          </p:cNvPicPr>
          <p:nvPr/>
        </p:nvPicPr>
        <p:blipFill>
          <a:blip r:embed="rId4"/>
          <a:stretch>
            <a:fillRect/>
          </a:stretch>
        </p:blipFill>
        <p:spPr>
          <a:xfrm>
            <a:off x="8438210" y="5343398"/>
            <a:ext cx="2697770" cy="1508350"/>
          </a:xfrm>
          <a:prstGeom prst="rect">
            <a:avLst/>
          </a:prstGeom>
        </p:spPr>
      </p:pic>
      <p:sp>
        <p:nvSpPr>
          <p:cNvPr id="3" name="TextBox 2">
            <a:extLst>
              <a:ext uri="{FF2B5EF4-FFF2-40B4-BE49-F238E27FC236}">
                <a16:creationId xmlns:a16="http://schemas.microsoft.com/office/drawing/2014/main" id="{AEDA7646-9265-4E9F-BD52-4328C2A3178E}"/>
              </a:ext>
            </a:extLst>
          </p:cNvPr>
          <p:cNvSpPr txBox="1"/>
          <p:nvPr/>
        </p:nvSpPr>
        <p:spPr>
          <a:xfrm>
            <a:off x="500935" y="826672"/>
            <a:ext cx="9956669" cy="4247317"/>
          </a:xfrm>
          <a:prstGeom prst="rect">
            <a:avLst/>
          </a:prstGeom>
          <a:noFill/>
        </p:spPr>
        <p:txBody>
          <a:bodyPr wrap="square" rtlCol="0">
            <a:spAutoFit/>
          </a:bodyPr>
          <a:lstStyle/>
          <a:p>
            <a:r>
              <a:rPr lang="en-IE" dirty="0"/>
              <a:t>Thurles Municipal District in 2023 in conjunction with the Tipperary Local Enterprise Office offered support for retailers &amp; businesses to implement activities designed to enable increased spending in towns and villages over the Christmas period.</a:t>
            </a:r>
          </a:p>
          <a:p>
            <a:endParaRPr lang="en-IE" dirty="0"/>
          </a:p>
          <a:p>
            <a:r>
              <a:rPr lang="en-IE" dirty="0"/>
              <a:t>Town Centre Teams, Trader Associations, Chambers of Commerce, Community Groups, Farmers Markets, or Craft Markets were invited to apply for funding under the scheme. </a:t>
            </a:r>
          </a:p>
          <a:p>
            <a:endParaRPr lang="en-IE" i="1" dirty="0"/>
          </a:p>
          <a:p>
            <a:r>
              <a:rPr lang="en-IE" dirty="0"/>
              <a:t>Grantees were awarded a grant of between €300 and €3,000 to be spent on </a:t>
            </a:r>
          </a:p>
          <a:p>
            <a:r>
              <a:rPr lang="en-IE" dirty="0"/>
              <a:t>activities including advertising, promotions, street entertainment or other </a:t>
            </a:r>
          </a:p>
          <a:p>
            <a:r>
              <a:rPr lang="en-IE" dirty="0"/>
              <a:t>expenses for their Christmas events. </a:t>
            </a:r>
          </a:p>
          <a:p>
            <a:endParaRPr lang="en-IE" dirty="0"/>
          </a:p>
          <a:p>
            <a:endParaRPr lang="en-IE" dirty="0"/>
          </a:p>
          <a:p>
            <a:endParaRPr lang="en-IE" dirty="0"/>
          </a:p>
          <a:p>
            <a:endParaRPr lang="en-IE" dirty="0"/>
          </a:p>
          <a:p>
            <a:endParaRPr lang="en-IE" dirty="0">
              <a:latin typeface="Corbel" panose="020B0503020204020204" pitchFamily="34" charset="0"/>
            </a:endParaRPr>
          </a:p>
        </p:txBody>
      </p:sp>
      <p:sp>
        <p:nvSpPr>
          <p:cNvPr id="7" name="Left Brace 6">
            <a:extLst>
              <a:ext uri="{FF2B5EF4-FFF2-40B4-BE49-F238E27FC236}">
                <a16:creationId xmlns:a16="http://schemas.microsoft.com/office/drawing/2014/main" id="{60B57DB6-2691-45F1-98E7-2AA933FCE157}"/>
              </a:ext>
            </a:extLst>
          </p:cNvPr>
          <p:cNvSpPr/>
          <p:nvPr/>
        </p:nvSpPr>
        <p:spPr>
          <a:xfrm>
            <a:off x="1464816" y="3699527"/>
            <a:ext cx="45719" cy="468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pic>
        <p:nvPicPr>
          <p:cNvPr id="5" name="Picture 4">
            <a:extLst>
              <a:ext uri="{FF2B5EF4-FFF2-40B4-BE49-F238E27FC236}">
                <a16:creationId xmlns:a16="http://schemas.microsoft.com/office/drawing/2014/main" id="{587235CE-12ED-48DE-814D-3F04F41380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8210" y="2470601"/>
            <a:ext cx="2371337" cy="2603388"/>
          </a:xfrm>
          <a:prstGeom prst="rect">
            <a:avLst/>
          </a:prstGeom>
          <a:ln>
            <a:noFill/>
          </a:ln>
          <a:effectLst>
            <a:softEdge rad="112500"/>
          </a:effectLst>
        </p:spPr>
      </p:pic>
    </p:spTree>
    <p:extLst>
      <p:ext uri="{BB962C8B-B14F-4D97-AF65-F5344CB8AC3E}">
        <p14:creationId xmlns:p14="http://schemas.microsoft.com/office/powerpoint/2010/main" val="1942199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C8D0CD4722B42A6225C8E8EAD54D5" ma:contentTypeVersion="16" ma:contentTypeDescription="Create a new document." ma:contentTypeScope="" ma:versionID="df030907e4019259b401d6aefae1ef6d">
  <xsd:schema xmlns:xsd="http://www.w3.org/2001/XMLSchema" xmlns:xs="http://www.w3.org/2001/XMLSchema" xmlns:p="http://schemas.microsoft.com/office/2006/metadata/properties" xmlns:ns2="32956323-3601-45f8-a275-50cd14e3f799" xmlns:ns3="d5b78035-7515-4a6e-a665-7c7581070500" targetNamespace="http://schemas.microsoft.com/office/2006/metadata/properties" ma:root="true" ma:fieldsID="1da88453b81d56840eaeed1d17a42c56" ns2:_="" ns3:_="">
    <xsd:import namespace="32956323-3601-45f8-a275-50cd14e3f799"/>
    <xsd:import namespace="d5b78035-7515-4a6e-a665-7c75810705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56323-3601-45f8-a275-50cd14e3f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97552e-485a-4468-aca2-ac193f301f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b78035-7515-4a6e-a665-7c758107050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a97c82-0e86-4cb9-b058-6d2dae0cffe3}" ma:internalName="TaxCatchAll" ma:showField="CatchAllData" ma:web="d5b78035-7515-4a6e-a665-7c75810705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1BA3C-5B5E-48A7-8901-5FE8B3AA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56323-3601-45f8-a275-50cd14e3f799"/>
    <ds:schemaRef ds:uri="d5b78035-7515-4a6e-a665-7c7581070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EE5AF3-1EAC-4140-802D-4BF58E42C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631</TotalTime>
  <Words>829</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Corbel</vt:lpstr>
      <vt:lpstr>Wingdings</vt:lpstr>
      <vt:lpstr>Office Theme</vt:lpstr>
      <vt:lpstr>Thurles Municipal District   Enhancement Supports</vt:lpstr>
      <vt:lpstr>Thurles Municipal District Town Enhancement Support Schemes</vt:lpstr>
      <vt:lpstr>Thurles Municipal District Painting Enhancement Scheme</vt:lpstr>
      <vt:lpstr>Thurles Municipal District Painting Enhancement Scheme</vt:lpstr>
      <vt:lpstr>Thurles Municipal District Tidy Towns Grants</vt:lpstr>
      <vt:lpstr>Thurles Municipal District Festival &amp; Events Grant Scheme</vt:lpstr>
      <vt:lpstr>Thurles Municipal District Residents Association Grant Scheme</vt:lpstr>
      <vt:lpstr>Thurles Municipal District Sports Clubs Grant Scheme</vt:lpstr>
      <vt:lpstr>Thurles Municipal District Christmas Retail Support Grants</vt:lpstr>
      <vt:lpstr>Thurles Municipal District National Enhancement Schemes</vt:lpstr>
      <vt:lpstr>Thurles Municipal District Enhancement Scheme Funding</vt:lpstr>
      <vt:lpstr>Tipperary Town Streetscape Enhancement Scheme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McGrath, Verena</dc:creator>
  <cp:lastModifiedBy>Scully, Sharon</cp:lastModifiedBy>
  <cp:revision>71</cp:revision>
  <dcterms:created xsi:type="dcterms:W3CDTF">2022-10-05T09:40:48Z</dcterms:created>
  <dcterms:modified xsi:type="dcterms:W3CDTF">2023-11-20T14:16:40Z</dcterms:modified>
</cp:coreProperties>
</file>