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fif" ContentType="image/jpe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274" r:id="rId3"/>
    <p:sldId id="273" r:id="rId4"/>
    <p:sldId id="280" r:id="rId5"/>
    <p:sldId id="257" r:id="rId6"/>
    <p:sldId id="276" r:id="rId7"/>
    <p:sldId id="258" r:id="rId8"/>
    <p:sldId id="259" r:id="rId9"/>
    <p:sldId id="290" r:id="rId10"/>
    <p:sldId id="286" r:id="rId11"/>
    <p:sldId id="287" r:id="rId12"/>
    <p:sldId id="288" r:id="rId13"/>
    <p:sldId id="284" r:id="rId14"/>
    <p:sldId id="285" r:id="rId15"/>
    <p:sldId id="275" r:id="rId16"/>
    <p:sldId id="279" r:id="rId17"/>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26D"/>
    <a:srgbClr val="3F0099"/>
    <a:srgbClr val="D60058"/>
    <a:srgbClr val="66CF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82" d="100"/>
          <a:sy n="82" d="100"/>
        </p:scale>
        <p:origin x="672"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B2EC704D-4003-4239-A391-D53D6261D57C}" type="datetimeFigureOut">
              <a:rPr lang="en-IE" smtClean="0"/>
              <a:t>05/03/2025</a:t>
            </a:fld>
            <a:endParaRPr lang="en-IE"/>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BC180BCA-DEAE-4774-96CA-76EF4E3C22DF}" type="slidenum">
              <a:rPr lang="en-IE" smtClean="0"/>
              <a:t>‹#›</a:t>
            </a:fld>
            <a:endParaRPr lang="en-IE"/>
          </a:p>
        </p:txBody>
      </p:sp>
    </p:spTree>
    <p:extLst>
      <p:ext uri="{BB962C8B-B14F-4D97-AF65-F5344CB8AC3E}">
        <p14:creationId xmlns:p14="http://schemas.microsoft.com/office/powerpoint/2010/main" val="179636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C180BCA-DEAE-4774-96CA-76EF4E3C22DF}" type="slidenum">
              <a:rPr lang="en-IE" smtClean="0"/>
              <a:t>7</a:t>
            </a:fld>
            <a:endParaRPr lang="en-IE"/>
          </a:p>
        </p:txBody>
      </p:sp>
    </p:spTree>
    <p:extLst>
      <p:ext uri="{BB962C8B-B14F-4D97-AF65-F5344CB8AC3E}">
        <p14:creationId xmlns:p14="http://schemas.microsoft.com/office/powerpoint/2010/main" val="257866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C239-4CFA-12AB-828A-617DC41EDC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961C4F0-717C-983E-1971-21C64045B6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563BE93-AA46-9AA9-9566-ACA73BA5C04A}"/>
              </a:ext>
            </a:extLst>
          </p:cNvPr>
          <p:cNvSpPr>
            <a:spLocks noGrp="1"/>
          </p:cNvSpPr>
          <p:nvPr>
            <p:ph type="dt" sz="half" idx="10"/>
          </p:nvPr>
        </p:nvSpPr>
        <p:spPr/>
        <p:txBody>
          <a:bodyPr/>
          <a:lstStyle/>
          <a:p>
            <a:fld id="{EF9E4926-3C0E-4592-97F4-D8B98B248FD6}" type="datetimeFigureOut">
              <a:rPr lang="en-IE" smtClean="0"/>
              <a:t>05/03/2025</a:t>
            </a:fld>
            <a:endParaRPr lang="en-IE"/>
          </a:p>
        </p:txBody>
      </p:sp>
      <p:sp>
        <p:nvSpPr>
          <p:cNvPr id="5" name="Footer Placeholder 4">
            <a:extLst>
              <a:ext uri="{FF2B5EF4-FFF2-40B4-BE49-F238E27FC236}">
                <a16:creationId xmlns:a16="http://schemas.microsoft.com/office/drawing/2014/main" id="{5016ECB4-0D43-38E5-AA44-C5508C9C776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FE27741-37F3-3054-E092-E82FFCD66751}"/>
              </a:ext>
            </a:extLst>
          </p:cNvPr>
          <p:cNvSpPr>
            <a:spLocks noGrp="1"/>
          </p:cNvSpPr>
          <p:nvPr>
            <p:ph type="sldNum" sz="quarter" idx="12"/>
          </p:nvPr>
        </p:nvSpPr>
        <p:spPr/>
        <p:txBody>
          <a:bodyPr/>
          <a:lstStyle/>
          <a:p>
            <a:fld id="{4A200036-B6BC-45FE-ABAF-18E00265CB8B}" type="slidenum">
              <a:rPr lang="en-IE" smtClean="0"/>
              <a:t>‹#›</a:t>
            </a:fld>
            <a:endParaRPr lang="en-IE"/>
          </a:p>
        </p:txBody>
      </p:sp>
    </p:spTree>
    <p:extLst>
      <p:ext uri="{BB962C8B-B14F-4D97-AF65-F5344CB8AC3E}">
        <p14:creationId xmlns:p14="http://schemas.microsoft.com/office/powerpoint/2010/main" val="17050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8069-A7A9-0BE4-CADD-EC23F6A2FB9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0524864-E0ED-9BF5-8760-088485A1B4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A3F9C67-9783-0BED-B0DA-24647F3E647D}"/>
              </a:ext>
            </a:extLst>
          </p:cNvPr>
          <p:cNvSpPr>
            <a:spLocks noGrp="1"/>
          </p:cNvSpPr>
          <p:nvPr>
            <p:ph type="dt" sz="half" idx="10"/>
          </p:nvPr>
        </p:nvSpPr>
        <p:spPr/>
        <p:txBody>
          <a:bodyPr/>
          <a:lstStyle/>
          <a:p>
            <a:fld id="{EF9E4926-3C0E-4592-97F4-D8B98B248FD6}" type="datetimeFigureOut">
              <a:rPr lang="en-IE" smtClean="0"/>
              <a:t>05/03/2025</a:t>
            </a:fld>
            <a:endParaRPr lang="en-IE"/>
          </a:p>
        </p:txBody>
      </p:sp>
      <p:sp>
        <p:nvSpPr>
          <p:cNvPr id="5" name="Footer Placeholder 4">
            <a:extLst>
              <a:ext uri="{FF2B5EF4-FFF2-40B4-BE49-F238E27FC236}">
                <a16:creationId xmlns:a16="http://schemas.microsoft.com/office/drawing/2014/main" id="{91430C4E-18B0-172F-0874-95BC6BAFE59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08C678A-A198-A56F-2E63-CB964DBC97D8}"/>
              </a:ext>
            </a:extLst>
          </p:cNvPr>
          <p:cNvSpPr>
            <a:spLocks noGrp="1"/>
          </p:cNvSpPr>
          <p:nvPr>
            <p:ph type="sldNum" sz="quarter" idx="12"/>
          </p:nvPr>
        </p:nvSpPr>
        <p:spPr/>
        <p:txBody>
          <a:bodyPr/>
          <a:lstStyle/>
          <a:p>
            <a:fld id="{4A200036-B6BC-45FE-ABAF-18E00265CB8B}" type="slidenum">
              <a:rPr lang="en-IE" smtClean="0"/>
              <a:t>‹#›</a:t>
            </a:fld>
            <a:endParaRPr lang="en-IE"/>
          </a:p>
        </p:txBody>
      </p:sp>
    </p:spTree>
    <p:extLst>
      <p:ext uri="{BB962C8B-B14F-4D97-AF65-F5344CB8AC3E}">
        <p14:creationId xmlns:p14="http://schemas.microsoft.com/office/powerpoint/2010/main" val="138632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E98A26-F465-EAE4-A7D7-0AFC5583E7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A44A248-842A-3D9B-2A8F-74184A8482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E7A3AB2-2590-327B-50F4-2AA24D0D30DF}"/>
              </a:ext>
            </a:extLst>
          </p:cNvPr>
          <p:cNvSpPr>
            <a:spLocks noGrp="1"/>
          </p:cNvSpPr>
          <p:nvPr>
            <p:ph type="dt" sz="half" idx="10"/>
          </p:nvPr>
        </p:nvSpPr>
        <p:spPr/>
        <p:txBody>
          <a:bodyPr/>
          <a:lstStyle/>
          <a:p>
            <a:fld id="{EF9E4926-3C0E-4592-97F4-D8B98B248FD6}" type="datetimeFigureOut">
              <a:rPr lang="en-IE" smtClean="0"/>
              <a:t>05/03/2025</a:t>
            </a:fld>
            <a:endParaRPr lang="en-IE"/>
          </a:p>
        </p:txBody>
      </p:sp>
      <p:sp>
        <p:nvSpPr>
          <p:cNvPr id="5" name="Footer Placeholder 4">
            <a:extLst>
              <a:ext uri="{FF2B5EF4-FFF2-40B4-BE49-F238E27FC236}">
                <a16:creationId xmlns:a16="http://schemas.microsoft.com/office/drawing/2014/main" id="{2190FB61-0BA1-982D-D94F-36D3A8DDA01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B83B619-EBB3-ACBF-EC45-363D9279D419}"/>
              </a:ext>
            </a:extLst>
          </p:cNvPr>
          <p:cNvSpPr>
            <a:spLocks noGrp="1"/>
          </p:cNvSpPr>
          <p:nvPr>
            <p:ph type="sldNum" sz="quarter" idx="12"/>
          </p:nvPr>
        </p:nvSpPr>
        <p:spPr/>
        <p:txBody>
          <a:bodyPr/>
          <a:lstStyle/>
          <a:p>
            <a:fld id="{4A200036-B6BC-45FE-ABAF-18E00265CB8B}" type="slidenum">
              <a:rPr lang="en-IE" smtClean="0"/>
              <a:t>‹#›</a:t>
            </a:fld>
            <a:endParaRPr lang="en-IE"/>
          </a:p>
        </p:txBody>
      </p:sp>
    </p:spTree>
    <p:extLst>
      <p:ext uri="{BB962C8B-B14F-4D97-AF65-F5344CB8AC3E}">
        <p14:creationId xmlns:p14="http://schemas.microsoft.com/office/powerpoint/2010/main" val="1225168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52211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DD64-2E6C-4EE9-84B4-EAFA9DAC04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52499939-FB6E-4B44-902A-D8FF69DBD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4441920-40BE-4B25-9D24-E70874E375B6}"/>
              </a:ext>
            </a:extLst>
          </p:cNvPr>
          <p:cNvSpPr>
            <a:spLocks noGrp="1"/>
          </p:cNvSpPr>
          <p:nvPr>
            <p:ph type="dt" sz="half" idx="10"/>
          </p:nvPr>
        </p:nvSpPr>
        <p:spPr/>
        <p:txBody>
          <a:bodyPr/>
          <a:lstStyle/>
          <a:p>
            <a:fld id="{347340EE-214F-42B7-91C9-D7C11455AD51}" type="datetimeFigureOut">
              <a:rPr lang="en-IE" smtClean="0"/>
              <a:t>05/03/2025</a:t>
            </a:fld>
            <a:endParaRPr lang="en-IE"/>
          </a:p>
        </p:txBody>
      </p:sp>
      <p:sp>
        <p:nvSpPr>
          <p:cNvPr id="5" name="Footer Placeholder 4">
            <a:extLst>
              <a:ext uri="{FF2B5EF4-FFF2-40B4-BE49-F238E27FC236}">
                <a16:creationId xmlns:a16="http://schemas.microsoft.com/office/drawing/2014/main" id="{4E00084D-BAE2-4656-B267-FC346224455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CA10F7C-77F4-4E36-B548-D45ACD72ECC7}"/>
              </a:ext>
            </a:extLst>
          </p:cNvPr>
          <p:cNvSpPr>
            <a:spLocks noGrp="1"/>
          </p:cNvSpPr>
          <p:nvPr>
            <p:ph type="sldNum" sz="quarter" idx="12"/>
          </p:nvPr>
        </p:nvSpPr>
        <p:spPr/>
        <p:txBody>
          <a:bodyPr/>
          <a:lstStyle/>
          <a:p>
            <a:fld id="{E9ECF240-04EC-4DC1-8238-AE4DBE2F4B32}" type="slidenum">
              <a:rPr lang="en-IE" smtClean="0"/>
              <a:t>‹#›</a:t>
            </a:fld>
            <a:endParaRPr lang="en-IE"/>
          </a:p>
        </p:txBody>
      </p:sp>
    </p:spTree>
    <p:extLst>
      <p:ext uri="{BB962C8B-B14F-4D97-AF65-F5344CB8AC3E}">
        <p14:creationId xmlns:p14="http://schemas.microsoft.com/office/powerpoint/2010/main" val="803521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F37F-B483-4452-8768-8AE588BDA42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96A9930-2440-465A-BA7E-670FCF9C1B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ACA140A-394E-4A20-AA03-8382AC2C01B1}"/>
              </a:ext>
            </a:extLst>
          </p:cNvPr>
          <p:cNvSpPr>
            <a:spLocks noGrp="1"/>
          </p:cNvSpPr>
          <p:nvPr>
            <p:ph type="dt" sz="half" idx="10"/>
          </p:nvPr>
        </p:nvSpPr>
        <p:spPr/>
        <p:txBody>
          <a:bodyPr/>
          <a:lstStyle/>
          <a:p>
            <a:fld id="{347340EE-214F-42B7-91C9-D7C11455AD51}" type="datetimeFigureOut">
              <a:rPr lang="en-IE" smtClean="0"/>
              <a:t>05/03/2025</a:t>
            </a:fld>
            <a:endParaRPr lang="en-IE"/>
          </a:p>
        </p:txBody>
      </p:sp>
      <p:sp>
        <p:nvSpPr>
          <p:cNvPr id="5" name="Footer Placeholder 4">
            <a:extLst>
              <a:ext uri="{FF2B5EF4-FFF2-40B4-BE49-F238E27FC236}">
                <a16:creationId xmlns:a16="http://schemas.microsoft.com/office/drawing/2014/main" id="{B9381F66-B717-4E1E-8641-DF7F138C060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522D800-716D-4CA6-BCAB-437ACF9906A3}"/>
              </a:ext>
            </a:extLst>
          </p:cNvPr>
          <p:cNvSpPr>
            <a:spLocks noGrp="1"/>
          </p:cNvSpPr>
          <p:nvPr>
            <p:ph type="sldNum" sz="quarter" idx="12"/>
          </p:nvPr>
        </p:nvSpPr>
        <p:spPr/>
        <p:txBody>
          <a:bodyPr/>
          <a:lstStyle/>
          <a:p>
            <a:fld id="{E9ECF240-04EC-4DC1-8238-AE4DBE2F4B32}" type="slidenum">
              <a:rPr lang="en-IE" smtClean="0"/>
              <a:t>‹#›</a:t>
            </a:fld>
            <a:endParaRPr lang="en-IE"/>
          </a:p>
        </p:txBody>
      </p:sp>
    </p:spTree>
    <p:extLst>
      <p:ext uri="{BB962C8B-B14F-4D97-AF65-F5344CB8AC3E}">
        <p14:creationId xmlns:p14="http://schemas.microsoft.com/office/powerpoint/2010/main" val="2232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BDF5-B74F-4E24-B5F1-FE16C8909B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31BB20F-6BC7-4FDE-9914-8CCDBAD08A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A6182E-E00E-4658-BD92-4BB965987764}"/>
              </a:ext>
            </a:extLst>
          </p:cNvPr>
          <p:cNvSpPr>
            <a:spLocks noGrp="1"/>
          </p:cNvSpPr>
          <p:nvPr>
            <p:ph type="dt" sz="half" idx="10"/>
          </p:nvPr>
        </p:nvSpPr>
        <p:spPr/>
        <p:txBody>
          <a:bodyPr/>
          <a:lstStyle/>
          <a:p>
            <a:fld id="{347340EE-214F-42B7-91C9-D7C11455AD51}" type="datetimeFigureOut">
              <a:rPr lang="en-IE" smtClean="0"/>
              <a:t>05/03/2025</a:t>
            </a:fld>
            <a:endParaRPr lang="en-IE"/>
          </a:p>
        </p:txBody>
      </p:sp>
      <p:sp>
        <p:nvSpPr>
          <p:cNvPr id="5" name="Footer Placeholder 4">
            <a:extLst>
              <a:ext uri="{FF2B5EF4-FFF2-40B4-BE49-F238E27FC236}">
                <a16:creationId xmlns:a16="http://schemas.microsoft.com/office/drawing/2014/main" id="{C8D3A42F-352B-402A-B2FA-BE94443E70B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98F1F91-0076-442F-81EE-F524B8F4D07D}"/>
              </a:ext>
            </a:extLst>
          </p:cNvPr>
          <p:cNvSpPr>
            <a:spLocks noGrp="1"/>
          </p:cNvSpPr>
          <p:nvPr>
            <p:ph type="sldNum" sz="quarter" idx="12"/>
          </p:nvPr>
        </p:nvSpPr>
        <p:spPr/>
        <p:txBody>
          <a:bodyPr/>
          <a:lstStyle/>
          <a:p>
            <a:fld id="{E9ECF240-04EC-4DC1-8238-AE4DBE2F4B32}" type="slidenum">
              <a:rPr lang="en-IE" smtClean="0"/>
              <a:t>‹#›</a:t>
            </a:fld>
            <a:endParaRPr lang="en-IE"/>
          </a:p>
        </p:txBody>
      </p:sp>
    </p:spTree>
    <p:extLst>
      <p:ext uri="{BB962C8B-B14F-4D97-AF65-F5344CB8AC3E}">
        <p14:creationId xmlns:p14="http://schemas.microsoft.com/office/powerpoint/2010/main" val="1781907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CC24-7E61-405B-B8A6-C2B5E844824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BBA2604-882F-4D30-BDFC-72652A47E4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4A08447-AAAA-4ECC-B897-9FD827312A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A7B5BE2-49F7-49E0-9D8D-DE775E7E67EE}"/>
              </a:ext>
            </a:extLst>
          </p:cNvPr>
          <p:cNvSpPr>
            <a:spLocks noGrp="1"/>
          </p:cNvSpPr>
          <p:nvPr>
            <p:ph type="dt" sz="half" idx="10"/>
          </p:nvPr>
        </p:nvSpPr>
        <p:spPr/>
        <p:txBody>
          <a:bodyPr/>
          <a:lstStyle/>
          <a:p>
            <a:fld id="{347340EE-214F-42B7-91C9-D7C11455AD51}" type="datetimeFigureOut">
              <a:rPr lang="en-IE" smtClean="0"/>
              <a:t>05/03/2025</a:t>
            </a:fld>
            <a:endParaRPr lang="en-IE"/>
          </a:p>
        </p:txBody>
      </p:sp>
      <p:sp>
        <p:nvSpPr>
          <p:cNvPr id="6" name="Footer Placeholder 5">
            <a:extLst>
              <a:ext uri="{FF2B5EF4-FFF2-40B4-BE49-F238E27FC236}">
                <a16:creationId xmlns:a16="http://schemas.microsoft.com/office/drawing/2014/main" id="{EE677CB7-1319-4815-BD28-FFA7AD606F0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A923045-26FF-4839-B394-0A4708F92228}"/>
              </a:ext>
            </a:extLst>
          </p:cNvPr>
          <p:cNvSpPr>
            <a:spLocks noGrp="1"/>
          </p:cNvSpPr>
          <p:nvPr>
            <p:ph type="sldNum" sz="quarter" idx="12"/>
          </p:nvPr>
        </p:nvSpPr>
        <p:spPr/>
        <p:txBody>
          <a:bodyPr/>
          <a:lstStyle/>
          <a:p>
            <a:fld id="{E9ECF240-04EC-4DC1-8238-AE4DBE2F4B32}" type="slidenum">
              <a:rPr lang="en-IE" smtClean="0"/>
              <a:t>‹#›</a:t>
            </a:fld>
            <a:endParaRPr lang="en-IE"/>
          </a:p>
        </p:txBody>
      </p:sp>
    </p:spTree>
    <p:extLst>
      <p:ext uri="{BB962C8B-B14F-4D97-AF65-F5344CB8AC3E}">
        <p14:creationId xmlns:p14="http://schemas.microsoft.com/office/powerpoint/2010/main" val="170615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6900E-9240-496A-90F3-A1D5404C1C0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17371FB-1E9A-47F0-842F-C122B8432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7B5147-67F4-4292-B77D-755939FBCB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2CE52BE-5999-4E4C-9B51-7E4004F58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139349-458C-4120-82FE-8D2FFABEEE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7E8E1349-0F84-4EC8-A0CB-CE2796AC20A7}"/>
              </a:ext>
            </a:extLst>
          </p:cNvPr>
          <p:cNvSpPr>
            <a:spLocks noGrp="1"/>
          </p:cNvSpPr>
          <p:nvPr>
            <p:ph type="dt" sz="half" idx="10"/>
          </p:nvPr>
        </p:nvSpPr>
        <p:spPr/>
        <p:txBody>
          <a:bodyPr/>
          <a:lstStyle/>
          <a:p>
            <a:fld id="{347340EE-214F-42B7-91C9-D7C11455AD51}" type="datetimeFigureOut">
              <a:rPr lang="en-IE" smtClean="0"/>
              <a:t>05/03/2025</a:t>
            </a:fld>
            <a:endParaRPr lang="en-IE"/>
          </a:p>
        </p:txBody>
      </p:sp>
      <p:sp>
        <p:nvSpPr>
          <p:cNvPr id="8" name="Footer Placeholder 7">
            <a:extLst>
              <a:ext uri="{FF2B5EF4-FFF2-40B4-BE49-F238E27FC236}">
                <a16:creationId xmlns:a16="http://schemas.microsoft.com/office/drawing/2014/main" id="{DF70C267-6EE6-4678-9AD8-338F512BBE0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F20352F-BAE7-481A-8082-FB64041313DA}"/>
              </a:ext>
            </a:extLst>
          </p:cNvPr>
          <p:cNvSpPr>
            <a:spLocks noGrp="1"/>
          </p:cNvSpPr>
          <p:nvPr>
            <p:ph type="sldNum" sz="quarter" idx="12"/>
          </p:nvPr>
        </p:nvSpPr>
        <p:spPr/>
        <p:txBody>
          <a:bodyPr/>
          <a:lstStyle/>
          <a:p>
            <a:fld id="{E9ECF240-04EC-4DC1-8238-AE4DBE2F4B32}" type="slidenum">
              <a:rPr lang="en-IE" smtClean="0"/>
              <a:t>‹#›</a:t>
            </a:fld>
            <a:endParaRPr lang="en-IE"/>
          </a:p>
        </p:txBody>
      </p:sp>
    </p:spTree>
    <p:extLst>
      <p:ext uri="{BB962C8B-B14F-4D97-AF65-F5344CB8AC3E}">
        <p14:creationId xmlns:p14="http://schemas.microsoft.com/office/powerpoint/2010/main" val="39095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9775-D6F3-4B5A-83DA-52C3C4F0FA1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5EEAD61-507D-4FD3-95F8-7C576B5A1689}"/>
              </a:ext>
            </a:extLst>
          </p:cNvPr>
          <p:cNvSpPr>
            <a:spLocks noGrp="1"/>
          </p:cNvSpPr>
          <p:nvPr>
            <p:ph type="dt" sz="half" idx="10"/>
          </p:nvPr>
        </p:nvSpPr>
        <p:spPr/>
        <p:txBody>
          <a:bodyPr/>
          <a:lstStyle/>
          <a:p>
            <a:fld id="{347340EE-214F-42B7-91C9-D7C11455AD51}" type="datetimeFigureOut">
              <a:rPr lang="en-IE" smtClean="0"/>
              <a:t>05/03/2025</a:t>
            </a:fld>
            <a:endParaRPr lang="en-IE"/>
          </a:p>
        </p:txBody>
      </p:sp>
      <p:sp>
        <p:nvSpPr>
          <p:cNvPr id="4" name="Footer Placeholder 3">
            <a:extLst>
              <a:ext uri="{FF2B5EF4-FFF2-40B4-BE49-F238E27FC236}">
                <a16:creationId xmlns:a16="http://schemas.microsoft.com/office/drawing/2014/main" id="{EA35634B-2022-44F2-801B-F11116A6FC37}"/>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EA1CE3F-D55B-4377-8B96-EABC0C5B6285}"/>
              </a:ext>
            </a:extLst>
          </p:cNvPr>
          <p:cNvSpPr>
            <a:spLocks noGrp="1"/>
          </p:cNvSpPr>
          <p:nvPr>
            <p:ph type="sldNum" sz="quarter" idx="12"/>
          </p:nvPr>
        </p:nvSpPr>
        <p:spPr/>
        <p:txBody>
          <a:bodyPr/>
          <a:lstStyle/>
          <a:p>
            <a:fld id="{E9ECF240-04EC-4DC1-8238-AE4DBE2F4B32}" type="slidenum">
              <a:rPr lang="en-IE" smtClean="0"/>
              <a:t>‹#›</a:t>
            </a:fld>
            <a:endParaRPr lang="en-IE"/>
          </a:p>
        </p:txBody>
      </p:sp>
    </p:spTree>
    <p:extLst>
      <p:ext uri="{BB962C8B-B14F-4D97-AF65-F5344CB8AC3E}">
        <p14:creationId xmlns:p14="http://schemas.microsoft.com/office/powerpoint/2010/main" val="3130111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0F808-318A-4F1C-920C-0C0D75CB0964}"/>
              </a:ext>
            </a:extLst>
          </p:cNvPr>
          <p:cNvSpPr>
            <a:spLocks noGrp="1"/>
          </p:cNvSpPr>
          <p:nvPr>
            <p:ph type="dt" sz="half" idx="10"/>
          </p:nvPr>
        </p:nvSpPr>
        <p:spPr/>
        <p:txBody>
          <a:bodyPr/>
          <a:lstStyle/>
          <a:p>
            <a:fld id="{347340EE-214F-42B7-91C9-D7C11455AD51}" type="datetimeFigureOut">
              <a:rPr lang="en-IE" smtClean="0"/>
              <a:t>05/03/2025</a:t>
            </a:fld>
            <a:endParaRPr lang="en-IE"/>
          </a:p>
        </p:txBody>
      </p:sp>
      <p:sp>
        <p:nvSpPr>
          <p:cNvPr id="3" name="Footer Placeholder 2">
            <a:extLst>
              <a:ext uri="{FF2B5EF4-FFF2-40B4-BE49-F238E27FC236}">
                <a16:creationId xmlns:a16="http://schemas.microsoft.com/office/drawing/2014/main" id="{91B9FC93-DCA4-4623-B07C-EBB2A22FB55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B886545A-9CBF-4061-9149-F1CE58C045FE}"/>
              </a:ext>
            </a:extLst>
          </p:cNvPr>
          <p:cNvSpPr>
            <a:spLocks noGrp="1"/>
          </p:cNvSpPr>
          <p:nvPr>
            <p:ph type="sldNum" sz="quarter" idx="12"/>
          </p:nvPr>
        </p:nvSpPr>
        <p:spPr/>
        <p:txBody>
          <a:bodyPr/>
          <a:lstStyle/>
          <a:p>
            <a:fld id="{E9ECF240-04EC-4DC1-8238-AE4DBE2F4B32}" type="slidenum">
              <a:rPr lang="en-IE" smtClean="0"/>
              <a:t>‹#›</a:t>
            </a:fld>
            <a:endParaRPr lang="en-IE"/>
          </a:p>
        </p:txBody>
      </p:sp>
    </p:spTree>
    <p:extLst>
      <p:ext uri="{BB962C8B-B14F-4D97-AF65-F5344CB8AC3E}">
        <p14:creationId xmlns:p14="http://schemas.microsoft.com/office/powerpoint/2010/main" val="44565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C2A9E-6CDF-A8C9-AA02-7A4B16852FA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F1FBDB4-7CF9-E28D-DEC5-04C4C42484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23B20D9-053C-CF54-4001-E200467F062C}"/>
              </a:ext>
            </a:extLst>
          </p:cNvPr>
          <p:cNvSpPr>
            <a:spLocks noGrp="1"/>
          </p:cNvSpPr>
          <p:nvPr>
            <p:ph type="dt" sz="half" idx="10"/>
          </p:nvPr>
        </p:nvSpPr>
        <p:spPr/>
        <p:txBody>
          <a:bodyPr/>
          <a:lstStyle/>
          <a:p>
            <a:fld id="{EF9E4926-3C0E-4592-97F4-D8B98B248FD6}" type="datetimeFigureOut">
              <a:rPr lang="en-IE" smtClean="0"/>
              <a:t>05/03/2025</a:t>
            </a:fld>
            <a:endParaRPr lang="en-IE"/>
          </a:p>
        </p:txBody>
      </p:sp>
      <p:sp>
        <p:nvSpPr>
          <p:cNvPr id="5" name="Footer Placeholder 4">
            <a:extLst>
              <a:ext uri="{FF2B5EF4-FFF2-40B4-BE49-F238E27FC236}">
                <a16:creationId xmlns:a16="http://schemas.microsoft.com/office/drawing/2014/main" id="{48E5C3CD-6F2D-06D9-30F8-BC6FFBF2048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1A332C7-8DF3-1C0B-28C8-2E6AFE6C91BB}"/>
              </a:ext>
            </a:extLst>
          </p:cNvPr>
          <p:cNvSpPr>
            <a:spLocks noGrp="1"/>
          </p:cNvSpPr>
          <p:nvPr>
            <p:ph type="sldNum" sz="quarter" idx="12"/>
          </p:nvPr>
        </p:nvSpPr>
        <p:spPr/>
        <p:txBody>
          <a:bodyPr/>
          <a:lstStyle/>
          <a:p>
            <a:fld id="{4A200036-B6BC-45FE-ABAF-18E00265CB8B}" type="slidenum">
              <a:rPr lang="en-IE" smtClean="0"/>
              <a:t>‹#›</a:t>
            </a:fld>
            <a:endParaRPr lang="en-IE"/>
          </a:p>
        </p:txBody>
      </p:sp>
    </p:spTree>
    <p:extLst>
      <p:ext uri="{BB962C8B-B14F-4D97-AF65-F5344CB8AC3E}">
        <p14:creationId xmlns:p14="http://schemas.microsoft.com/office/powerpoint/2010/main" val="264875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D49C-46D7-442A-925D-A413CA659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9FBE73-F6DD-49AB-87FA-A4D63EA43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6F45D32C-1DB6-4DD5-868B-C545EFAB02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01C5E9-8E03-4BD9-BBD9-61EF2BF979BD}"/>
              </a:ext>
            </a:extLst>
          </p:cNvPr>
          <p:cNvSpPr>
            <a:spLocks noGrp="1"/>
          </p:cNvSpPr>
          <p:nvPr>
            <p:ph type="dt" sz="half" idx="10"/>
          </p:nvPr>
        </p:nvSpPr>
        <p:spPr/>
        <p:txBody>
          <a:bodyPr/>
          <a:lstStyle/>
          <a:p>
            <a:fld id="{347340EE-214F-42B7-91C9-D7C11455AD51}" type="datetimeFigureOut">
              <a:rPr lang="en-IE" smtClean="0"/>
              <a:t>05/03/2025</a:t>
            </a:fld>
            <a:endParaRPr lang="en-IE"/>
          </a:p>
        </p:txBody>
      </p:sp>
      <p:sp>
        <p:nvSpPr>
          <p:cNvPr id="6" name="Footer Placeholder 5">
            <a:extLst>
              <a:ext uri="{FF2B5EF4-FFF2-40B4-BE49-F238E27FC236}">
                <a16:creationId xmlns:a16="http://schemas.microsoft.com/office/drawing/2014/main" id="{2316686E-B44D-471F-B7B3-1B82D5B1721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AFD3F8C-98D4-4E6D-A3F6-61B52C8DD6E5}"/>
              </a:ext>
            </a:extLst>
          </p:cNvPr>
          <p:cNvSpPr>
            <a:spLocks noGrp="1"/>
          </p:cNvSpPr>
          <p:nvPr>
            <p:ph type="sldNum" sz="quarter" idx="12"/>
          </p:nvPr>
        </p:nvSpPr>
        <p:spPr/>
        <p:txBody>
          <a:bodyPr/>
          <a:lstStyle/>
          <a:p>
            <a:fld id="{E9ECF240-04EC-4DC1-8238-AE4DBE2F4B32}" type="slidenum">
              <a:rPr lang="en-IE" smtClean="0"/>
              <a:t>‹#›</a:t>
            </a:fld>
            <a:endParaRPr lang="en-IE"/>
          </a:p>
        </p:txBody>
      </p:sp>
    </p:spTree>
    <p:extLst>
      <p:ext uri="{BB962C8B-B14F-4D97-AF65-F5344CB8AC3E}">
        <p14:creationId xmlns:p14="http://schemas.microsoft.com/office/powerpoint/2010/main" val="2181065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48F2-AC44-4938-8052-5579AB8884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54094269-0C07-43EE-B226-248803F950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EFAD461-2DF8-4757-BFF8-2CFD02B27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55A456-28FA-4480-B02D-33B59C0971A1}"/>
              </a:ext>
            </a:extLst>
          </p:cNvPr>
          <p:cNvSpPr>
            <a:spLocks noGrp="1"/>
          </p:cNvSpPr>
          <p:nvPr>
            <p:ph type="dt" sz="half" idx="10"/>
          </p:nvPr>
        </p:nvSpPr>
        <p:spPr/>
        <p:txBody>
          <a:bodyPr/>
          <a:lstStyle/>
          <a:p>
            <a:fld id="{347340EE-214F-42B7-91C9-D7C11455AD51}" type="datetimeFigureOut">
              <a:rPr lang="en-IE" smtClean="0"/>
              <a:t>05/03/2025</a:t>
            </a:fld>
            <a:endParaRPr lang="en-IE"/>
          </a:p>
        </p:txBody>
      </p:sp>
      <p:sp>
        <p:nvSpPr>
          <p:cNvPr id="6" name="Footer Placeholder 5">
            <a:extLst>
              <a:ext uri="{FF2B5EF4-FFF2-40B4-BE49-F238E27FC236}">
                <a16:creationId xmlns:a16="http://schemas.microsoft.com/office/drawing/2014/main" id="{240641D9-74AE-4BF5-9B11-E0777DFCD43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4547CE1-011C-49AB-BC13-9C196C8C3445}"/>
              </a:ext>
            </a:extLst>
          </p:cNvPr>
          <p:cNvSpPr>
            <a:spLocks noGrp="1"/>
          </p:cNvSpPr>
          <p:nvPr>
            <p:ph type="sldNum" sz="quarter" idx="12"/>
          </p:nvPr>
        </p:nvSpPr>
        <p:spPr/>
        <p:txBody>
          <a:bodyPr/>
          <a:lstStyle/>
          <a:p>
            <a:fld id="{E9ECF240-04EC-4DC1-8238-AE4DBE2F4B32}" type="slidenum">
              <a:rPr lang="en-IE" smtClean="0"/>
              <a:t>‹#›</a:t>
            </a:fld>
            <a:endParaRPr lang="en-IE"/>
          </a:p>
        </p:txBody>
      </p:sp>
    </p:spTree>
    <p:extLst>
      <p:ext uri="{BB962C8B-B14F-4D97-AF65-F5344CB8AC3E}">
        <p14:creationId xmlns:p14="http://schemas.microsoft.com/office/powerpoint/2010/main" val="120477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42B45-4F36-4F85-AACC-73F85FA5A2F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A31602E-1DEF-4409-9862-D44C99C3F2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9EB7E06-6772-421E-ADBD-8AC419E79357}"/>
              </a:ext>
            </a:extLst>
          </p:cNvPr>
          <p:cNvSpPr>
            <a:spLocks noGrp="1"/>
          </p:cNvSpPr>
          <p:nvPr>
            <p:ph type="dt" sz="half" idx="10"/>
          </p:nvPr>
        </p:nvSpPr>
        <p:spPr/>
        <p:txBody>
          <a:bodyPr/>
          <a:lstStyle/>
          <a:p>
            <a:fld id="{347340EE-214F-42B7-91C9-D7C11455AD51}" type="datetimeFigureOut">
              <a:rPr lang="en-IE" smtClean="0"/>
              <a:t>05/03/2025</a:t>
            </a:fld>
            <a:endParaRPr lang="en-IE"/>
          </a:p>
        </p:txBody>
      </p:sp>
      <p:sp>
        <p:nvSpPr>
          <p:cNvPr id="5" name="Footer Placeholder 4">
            <a:extLst>
              <a:ext uri="{FF2B5EF4-FFF2-40B4-BE49-F238E27FC236}">
                <a16:creationId xmlns:a16="http://schemas.microsoft.com/office/drawing/2014/main" id="{C201421A-E532-4781-A2A4-1D85ADCEA7B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1F82AF7-0AFA-444A-904A-28D4E483633E}"/>
              </a:ext>
            </a:extLst>
          </p:cNvPr>
          <p:cNvSpPr>
            <a:spLocks noGrp="1"/>
          </p:cNvSpPr>
          <p:nvPr>
            <p:ph type="sldNum" sz="quarter" idx="12"/>
          </p:nvPr>
        </p:nvSpPr>
        <p:spPr/>
        <p:txBody>
          <a:bodyPr/>
          <a:lstStyle/>
          <a:p>
            <a:fld id="{E9ECF240-04EC-4DC1-8238-AE4DBE2F4B32}" type="slidenum">
              <a:rPr lang="en-IE" smtClean="0"/>
              <a:t>‹#›</a:t>
            </a:fld>
            <a:endParaRPr lang="en-IE"/>
          </a:p>
        </p:txBody>
      </p:sp>
    </p:spTree>
    <p:extLst>
      <p:ext uri="{BB962C8B-B14F-4D97-AF65-F5344CB8AC3E}">
        <p14:creationId xmlns:p14="http://schemas.microsoft.com/office/powerpoint/2010/main" val="2421685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39102D-3B67-4074-BB83-C69E600ED3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43B51F7-C771-440A-B93E-3769FC9B08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B855603-E7A7-4792-B1C2-3B691DF4CE64}"/>
              </a:ext>
            </a:extLst>
          </p:cNvPr>
          <p:cNvSpPr>
            <a:spLocks noGrp="1"/>
          </p:cNvSpPr>
          <p:nvPr>
            <p:ph type="dt" sz="half" idx="10"/>
          </p:nvPr>
        </p:nvSpPr>
        <p:spPr/>
        <p:txBody>
          <a:bodyPr/>
          <a:lstStyle/>
          <a:p>
            <a:fld id="{347340EE-214F-42B7-91C9-D7C11455AD51}" type="datetimeFigureOut">
              <a:rPr lang="en-IE" smtClean="0"/>
              <a:t>05/03/2025</a:t>
            </a:fld>
            <a:endParaRPr lang="en-IE"/>
          </a:p>
        </p:txBody>
      </p:sp>
      <p:sp>
        <p:nvSpPr>
          <p:cNvPr id="5" name="Footer Placeholder 4">
            <a:extLst>
              <a:ext uri="{FF2B5EF4-FFF2-40B4-BE49-F238E27FC236}">
                <a16:creationId xmlns:a16="http://schemas.microsoft.com/office/drawing/2014/main" id="{3F538AC2-9CF1-4D86-AA85-19C14F5E613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698F277-46F4-4B1B-B04F-4C3A49CE1360}"/>
              </a:ext>
            </a:extLst>
          </p:cNvPr>
          <p:cNvSpPr>
            <a:spLocks noGrp="1"/>
          </p:cNvSpPr>
          <p:nvPr>
            <p:ph type="sldNum" sz="quarter" idx="12"/>
          </p:nvPr>
        </p:nvSpPr>
        <p:spPr/>
        <p:txBody>
          <a:bodyPr/>
          <a:lstStyle/>
          <a:p>
            <a:fld id="{E9ECF240-04EC-4DC1-8238-AE4DBE2F4B32}" type="slidenum">
              <a:rPr lang="en-IE" smtClean="0"/>
              <a:t>‹#›</a:t>
            </a:fld>
            <a:endParaRPr lang="en-IE"/>
          </a:p>
        </p:txBody>
      </p:sp>
    </p:spTree>
    <p:extLst>
      <p:ext uri="{BB962C8B-B14F-4D97-AF65-F5344CB8AC3E}">
        <p14:creationId xmlns:p14="http://schemas.microsoft.com/office/powerpoint/2010/main" val="140310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B369-F0F2-7747-4333-0AF96A7C8E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2BF58454-7C2C-643D-D946-5A7652EA12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02C13A-C440-82D8-5284-3A75070E8F04}"/>
              </a:ext>
            </a:extLst>
          </p:cNvPr>
          <p:cNvSpPr>
            <a:spLocks noGrp="1"/>
          </p:cNvSpPr>
          <p:nvPr>
            <p:ph type="dt" sz="half" idx="10"/>
          </p:nvPr>
        </p:nvSpPr>
        <p:spPr/>
        <p:txBody>
          <a:bodyPr/>
          <a:lstStyle/>
          <a:p>
            <a:fld id="{EF9E4926-3C0E-4592-97F4-D8B98B248FD6}" type="datetimeFigureOut">
              <a:rPr lang="en-IE" smtClean="0"/>
              <a:t>05/03/2025</a:t>
            </a:fld>
            <a:endParaRPr lang="en-IE"/>
          </a:p>
        </p:txBody>
      </p:sp>
      <p:sp>
        <p:nvSpPr>
          <p:cNvPr id="5" name="Footer Placeholder 4">
            <a:extLst>
              <a:ext uri="{FF2B5EF4-FFF2-40B4-BE49-F238E27FC236}">
                <a16:creationId xmlns:a16="http://schemas.microsoft.com/office/drawing/2014/main" id="{F5AE8C56-5AB8-50C6-96A5-841B30EEB21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C66DC2E-566C-6394-7BE3-9B4AFBF1CD01}"/>
              </a:ext>
            </a:extLst>
          </p:cNvPr>
          <p:cNvSpPr>
            <a:spLocks noGrp="1"/>
          </p:cNvSpPr>
          <p:nvPr>
            <p:ph type="sldNum" sz="quarter" idx="12"/>
          </p:nvPr>
        </p:nvSpPr>
        <p:spPr/>
        <p:txBody>
          <a:bodyPr/>
          <a:lstStyle/>
          <a:p>
            <a:fld id="{4A200036-B6BC-45FE-ABAF-18E00265CB8B}" type="slidenum">
              <a:rPr lang="en-IE" smtClean="0"/>
              <a:t>‹#›</a:t>
            </a:fld>
            <a:endParaRPr lang="en-IE"/>
          </a:p>
        </p:txBody>
      </p:sp>
    </p:spTree>
    <p:extLst>
      <p:ext uri="{BB962C8B-B14F-4D97-AF65-F5344CB8AC3E}">
        <p14:creationId xmlns:p14="http://schemas.microsoft.com/office/powerpoint/2010/main" val="196819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6DFE-CDCE-BA85-F01E-A04C9226CD3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67D8801-B697-8A8B-2DA7-42EEFB4DBF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C74E387-DE6B-35B3-9AE4-BC7E20DC80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55EF203-22EC-0E61-E744-14DA07BA5F86}"/>
              </a:ext>
            </a:extLst>
          </p:cNvPr>
          <p:cNvSpPr>
            <a:spLocks noGrp="1"/>
          </p:cNvSpPr>
          <p:nvPr>
            <p:ph type="dt" sz="half" idx="10"/>
          </p:nvPr>
        </p:nvSpPr>
        <p:spPr/>
        <p:txBody>
          <a:bodyPr/>
          <a:lstStyle/>
          <a:p>
            <a:fld id="{EF9E4926-3C0E-4592-97F4-D8B98B248FD6}" type="datetimeFigureOut">
              <a:rPr lang="en-IE" smtClean="0"/>
              <a:t>05/03/2025</a:t>
            </a:fld>
            <a:endParaRPr lang="en-IE"/>
          </a:p>
        </p:txBody>
      </p:sp>
      <p:sp>
        <p:nvSpPr>
          <p:cNvPr id="6" name="Footer Placeholder 5">
            <a:extLst>
              <a:ext uri="{FF2B5EF4-FFF2-40B4-BE49-F238E27FC236}">
                <a16:creationId xmlns:a16="http://schemas.microsoft.com/office/drawing/2014/main" id="{CB5F657B-1BDA-22BA-57D5-0A85D249822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8B167DA-B081-B193-D619-5EBA6C7E45DE}"/>
              </a:ext>
            </a:extLst>
          </p:cNvPr>
          <p:cNvSpPr>
            <a:spLocks noGrp="1"/>
          </p:cNvSpPr>
          <p:nvPr>
            <p:ph type="sldNum" sz="quarter" idx="12"/>
          </p:nvPr>
        </p:nvSpPr>
        <p:spPr/>
        <p:txBody>
          <a:bodyPr/>
          <a:lstStyle/>
          <a:p>
            <a:fld id="{4A200036-B6BC-45FE-ABAF-18E00265CB8B}" type="slidenum">
              <a:rPr lang="en-IE" smtClean="0"/>
              <a:t>‹#›</a:t>
            </a:fld>
            <a:endParaRPr lang="en-IE"/>
          </a:p>
        </p:txBody>
      </p:sp>
    </p:spTree>
    <p:extLst>
      <p:ext uri="{BB962C8B-B14F-4D97-AF65-F5344CB8AC3E}">
        <p14:creationId xmlns:p14="http://schemas.microsoft.com/office/powerpoint/2010/main" val="75372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0811-0154-588B-5940-C8092385F38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A3142AB-11E8-568A-D15C-773BBF9F9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BC2616-86B5-ABD3-DA85-9E13DB86A2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6ABE3C5-5207-7ECC-51CE-42DD25EC9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AF5DF-3049-90B6-D2EB-19CD1E4F7A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416F52E-8607-0B27-BF72-385B9F570C02}"/>
              </a:ext>
            </a:extLst>
          </p:cNvPr>
          <p:cNvSpPr>
            <a:spLocks noGrp="1"/>
          </p:cNvSpPr>
          <p:nvPr>
            <p:ph type="dt" sz="half" idx="10"/>
          </p:nvPr>
        </p:nvSpPr>
        <p:spPr/>
        <p:txBody>
          <a:bodyPr/>
          <a:lstStyle/>
          <a:p>
            <a:fld id="{EF9E4926-3C0E-4592-97F4-D8B98B248FD6}" type="datetimeFigureOut">
              <a:rPr lang="en-IE" smtClean="0"/>
              <a:t>05/03/2025</a:t>
            </a:fld>
            <a:endParaRPr lang="en-IE"/>
          </a:p>
        </p:txBody>
      </p:sp>
      <p:sp>
        <p:nvSpPr>
          <p:cNvPr id="8" name="Footer Placeholder 7">
            <a:extLst>
              <a:ext uri="{FF2B5EF4-FFF2-40B4-BE49-F238E27FC236}">
                <a16:creationId xmlns:a16="http://schemas.microsoft.com/office/drawing/2014/main" id="{597A7491-3106-4A2D-7978-7E24E95E5B4D}"/>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7237A10-35A2-7266-97C4-C09F84C65094}"/>
              </a:ext>
            </a:extLst>
          </p:cNvPr>
          <p:cNvSpPr>
            <a:spLocks noGrp="1"/>
          </p:cNvSpPr>
          <p:nvPr>
            <p:ph type="sldNum" sz="quarter" idx="12"/>
          </p:nvPr>
        </p:nvSpPr>
        <p:spPr/>
        <p:txBody>
          <a:bodyPr/>
          <a:lstStyle/>
          <a:p>
            <a:fld id="{4A200036-B6BC-45FE-ABAF-18E00265CB8B}" type="slidenum">
              <a:rPr lang="en-IE" smtClean="0"/>
              <a:t>‹#›</a:t>
            </a:fld>
            <a:endParaRPr lang="en-IE"/>
          </a:p>
        </p:txBody>
      </p:sp>
    </p:spTree>
    <p:extLst>
      <p:ext uri="{BB962C8B-B14F-4D97-AF65-F5344CB8AC3E}">
        <p14:creationId xmlns:p14="http://schemas.microsoft.com/office/powerpoint/2010/main" val="21012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4ED6-B4D1-0130-1A80-F1CF39690528}"/>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0335A6EE-11B4-9D41-E8E2-C172232168E5}"/>
              </a:ext>
            </a:extLst>
          </p:cNvPr>
          <p:cNvSpPr>
            <a:spLocks noGrp="1"/>
          </p:cNvSpPr>
          <p:nvPr>
            <p:ph type="dt" sz="half" idx="10"/>
          </p:nvPr>
        </p:nvSpPr>
        <p:spPr/>
        <p:txBody>
          <a:bodyPr/>
          <a:lstStyle/>
          <a:p>
            <a:fld id="{EF9E4926-3C0E-4592-97F4-D8B98B248FD6}" type="datetimeFigureOut">
              <a:rPr lang="en-IE" smtClean="0"/>
              <a:t>05/03/2025</a:t>
            </a:fld>
            <a:endParaRPr lang="en-IE"/>
          </a:p>
        </p:txBody>
      </p:sp>
      <p:sp>
        <p:nvSpPr>
          <p:cNvPr id="4" name="Footer Placeholder 3">
            <a:extLst>
              <a:ext uri="{FF2B5EF4-FFF2-40B4-BE49-F238E27FC236}">
                <a16:creationId xmlns:a16="http://schemas.microsoft.com/office/drawing/2014/main" id="{07EB6E0C-E3AA-FE7A-7CB2-FB98E434EE9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4C73E86-4DFC-5933-F8BD-404AB33A32C4}"/>
              </a:ext>
            </a:extLst>
          </p:cNvPr>
          <p:cNvSpPr>
            <a:spLocks noGrp="1"/>
          </p:cNvSpPr>
          <p:nvPr>
            <p:ph type="sldNum" sz="quarter" idx="12"/>
          </p:nvPr>
        </p:nvSpPr>
        <p:spPr/>
        <p:txBody>
          <a:bodyPr/>
          <a:lstStyle/>
          <a:p>
            <a:fld id="{4A200036-B6BC-45FE-ABAF-18E00265CB8B}" type="slidenum">
              <a:rPr lang="en-IE" smtClean="0"/>
              <a:t>‹#›</a:t>
            </a:fld>
            <a:endParaRPr lang="en-IE"/>
          </a:p>
        </p:txBody>
      </p:sp>
    </p:spTree>
    <p:extLst>
      <p:ext uri="{BB962C8B-B14F-4D97-AF65-F5344CB8AC3E}">
        <p14:creationId xmlns:p14="http://schemas.microsoft.com/office/powerpoint/2010/main" val="270755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23CACD-7DEF-0637-C533-DF44A0084255}"/>
              </a:ext>
            </a:extLst>
          </p:cNvPr>
          <p:cNvSpPr>
            <a:spLocks noGrp="1"/>
          </p:cNvSpPr>
          <p:nvPr>
            <p:ph type="dt" sz="half" idx="10"/>
          </p:nvPr>
        </p:nvSpPr>
        <p:spPr/>
        <p:txBody>
          <a:bodyPr/>
          <a:lstStyle/>
          <a:p>
            <a:fld id="{EF9E4926-3C0E-4592-97F4-D8B98B248FD6}" type="datetimeFigureOut">
              <a:rPr lang="en-IE" smtClean="0"/>
              <a:t>05/03/2025</a:t>
            </a:fld>
            <a:endParaRPr lang="en-IE"/>
          </a:p>
        </p:txBody>
      </p:sp>
      <p:sp>
        <p:nvSpPr>
          <p:cNvPr id="3" name="Footer Placeholder 2">
            <a:extLst>
              <a:ext uri="{FF2B5EF4-FFF2-40B4-BE49-F238E27FC236}">
                <a16:creationId xmlns:a16="http://schemas.microsoft.com/office/drawing/2014/main" id="{B99E49BC-8511-8202-26B3-6D67BF99ED0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864A679-5D16-E865-1515-E7701B175C26}"/>
              </a:ext>
            </a:extLst>
          </p:cNvPr>
          <p:cNvSpPr>
            <a:spLocks noGrp="1"/>
          </p:cNvSpPr>
          <p:nvPr>
            <p:ph type="sldNum" sz="quarter" idx="12"/>
          </p:nvPr>
        </p:nvSpPr>
        <p:spPr/>
        <p:txBody>
          <a:bodyPr/>
          <a:lstStyle/>
          <a:p>
            <a:fld id="{4A200036-B6BC-45FE-ABAF-18E00265CB8B}" type="slidenum">
              <a:rPr lang="en-IE" smtClean="0"/>
              <a:t>‹#›</a:t>
            </a:fld>
            <a:endParaRPr lang="en-IE"/>
          </a:p>
        </p:txBody>
      </p:sp>
    </p:spTree>
    <p:extLst>
      <p:ext uri="{BB962C8B-B14F-4D97-AF65-F5344CB8AC3E}">
        <p14:creationId xmlns:p14="http://schemas.microsoft.com/office/powerpoint/2010/main" val="269239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FC4B-0E32-2916-B3A0-CDE3994162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6328B74-8A53-4B86-B971-B0630C9ED4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953DF6A-83B1-81C7-CE40-BE8023566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48B8A-346F-8AAE-B9B6-E3187EB7FF86}"/>
              </a:ext>
            </a:extLst>
          </p:cNvPr>
          <p:cNvSpPr>
            <a:spLocks noGrp="1"/>
          </p:cNvSpPr>
          <p:nvPr>
            <p:ph type="dt" sz="half" idx="10"/>
          </p:nvPr>
        </p:nvSpPr>
        <p:spPr/>
        <p:txBody>
          <a:bodyPr/>
          <a:lstStyle/>
          <a:p>
            <a:fld id="{EF9E4926-3C0E-4592-97F4-D8B98B248FD6}" type="datetimeFigureOut">
              <a:rPr lang="en-IE" smtClean="0"/>
              <a:t>05/03/2025</a:t>
            </a:fld>
            <a:endParaRPr lang="en-IE"/>
          </a:p>
        </p:txBody>
      </p:sp>
      <p:sp>
        <p:nvSpPr>
          <p:cNvPr id="6" name="Footer Placeholder 5">
            <a:extLst>
              <a:ext uri="{FF2B5EF4-FFF2-40B4-BE49-F238E27FC236}">
                <a16:creationId xmlns:a16="http://schemas.microsoft.com/office/drawing/2014/main" id="{BBE6F25C-3890-30FF-B5C3-2A797D0271C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78FDDC3-977A-4E47-7342-DDE9E4E26889}"/>
              </a:ext>
            </a:extLst>
          </p:cNvPr>
          <p:cNvSpPr>
            <a:spLocks noGrp="1"/>
          </p:cNvSpPr>
          <p:nvPr>
            <p:ph type="sldNum" sz="quarter" idx="12"/>
          </p:nvPr>
        </p:nvSpPr>
        <p:spPr/>
        <p:txBody>
          <a:bodyPr/>
          <a:lstStyle/>
          <a:p>
            <a:fld id="{4A200036-B6BC-45FE-ABAF-18E00265CB8B}" type="slidenum">
              <a:rPr lang="en-IE" smtClean="0"/>
              <a:t>‹#›</a:t>
            </a:fld>
            <a:endParaRPr lang="en-IE"/>
          </a:p>
        </p:txBody>
      </p:sp>
    </p:spTree>
    <p:extLst>
      <p:ext uri="{BB962C8B-B14F-4D97-AF65-F5344CB8AC3E}">
        <p14:creationId xmlns:p14="http://schemas.microsoft.com/office/powerpoint/2010/main" val="125510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C11C-C0C8-DE71-85D0-DA3B6948C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AB0D3F3-60FF-8D2B-EB71-BC68E94C4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C733B17-DF76-3D66-9544-B1947539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E0FAF-22CB-C793-ADE6-BF20AC156C4A}"/>
              </a:ext>
            </a:extLst>
          </p:cNvPr>
          <p:cNvSpPr>
            <a:spLocks noGrp="1"/>
          </p:cNvSpPr>
          <p:nvPr>
            <p:ph type="dt" sz="half" idx="10"/>
          </p:nvPr>
        </p:nvSpPr>
        <p:spPr/>
        <p:txBody>
          <a:bodyPr/>
          <a:lstStyle/>
          <a:p>
            <a:fld id="{EF9E4926-3C0E-4592-97F4-D8B98B248FD6}" type="datetimeFigureOut">
              <a:rPr lang="en-IE" smtClean="0"/>
              <a:t>05/03/2025</a:t>
            </a:fld>
            <a:endParaRPr lang="en-IE"/>
          </a:p>
        </p:txBody>
      </p:sp>
      <p:sp>
        <p:nvSpPr>
          <p:cNvPr id="6" name="Footer Placeholder 5">
            <a:extLst>
              <a:ext uri="{FF2B5EF4-FFF2-40B4-BE49-F238E27FC236}">
                <a16:creationId xmlns:a16="http://schemas.microsoft.com/office/drawing/2014/main" id="{860B444B-24D2-D097-0A0F-93B5D5B4AC0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91EF751-BC91-741A-D758-77C71288BFE3}"/>
              </a:ext>
            </a:extLst>
          </p:cNvPr>
          <p:cNvSpPr>
            <a:spLocks noGrp="1"/>
          </p:cNvSpPr>
          <p:nvPr>
            <p:ph type="sldNum" sz="quarter" idx="12"/>
          </p:nvPr>
        </p:nvSpPr>
        <p:spPr/>
        <p:txBody>
          <a:bodyPr/>
          <a:lstStyle/>
          <a:p>
            <a:fld id="{4A200036-B6BC-45FE-ABAF-18E00265CB8B}" type="slidenum">
              <a:rPr lang="en-IE" smtClean="0"/>
              <a:t>‹#›</a:t>
            </a:fld>
            <a:endParaRPr lang="en-IE"/>
          </a:p>
        </p:txBody>
      </p:sp>
    </p:spTree>
    <p:extLst>
      <p:ext uri="{BB962C8B-B14F-4D97-AF65-F5344CB8AC3E}">
        <p14:creationId xmlns:p14="http://schemas.microsoft.com/office/powerpoint/2010/main" val="336549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FE75F8-1F16-1FE9-3E20-7A7B55CE68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8B4F6C1-B3F0-C6EB-782D-0E106CADAF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C756218-DC3E-D5CD-A6A5-DCF689C96C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9E4926-3C0E-4592-97F4-D8B98B248FD6}" type="datetimeFigureOut">
              <a:rPr lang="en-IE" smtClean="0"/>
              <a:t>05/03/2025</a:t>
            </a:fld>
            <a:endParaRPr lang="en-IE"/>
          </a:p>
        </p:txBody>
      </p:sp>
      <p:sp>
        <p:nvSpPr>
          <p:cNvPr id="5" name="Footer Placeholder 4">
            <a:extLst>
              <a:ext uri="{FF2B5EF4-FFF2-40B4-BE49-F238E27FC236}">
                <a16:creationId xmlns:a16="http://schemas.microsoft.com/office/drawing/2014/main" id="{D66FEB84-34F2-AE43-05A9-8C03881D3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6363A945-6961-DB06-13E8-E730DD901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200036-B6BC-45FE-ABAF-18E00265CB8B}" type="slidenum">
              <a:rPr lang="en-IE" smtClean="0"/>
              <a:t>‹#›</a:t>
            </a:fld>
            <a:endParaRPr lang="en-IE"/>
          </a:p>
        </p:txBody>
      </p:sp>
    </p:spTree>
    <p:extLst>
      <p:ext uri="{BB962C8B-B14F-4D97-AF65-F5344CB8AC3E}">
        <p14:creationId xmlns:p14="http://schemas.microsoft.com/office/powerpoint/2010/main" val="2585807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19C340-EC82-42FF-814D-E42ADD0E5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3A2D9D7-F711-4655-B315-CB1ED8D33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6CA8172-3421-4D41-BC64-3D6A337EF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340EE-214F-42B7-91C9-D7C11455AD51}" type="datetimeFigureOut">
              <a:rPr lang="en-IE" smtClean="0"/>
              <a:t>05/03/2025</a:t>
            </a:fld>
            <a:endParaRPr lang="en-IE"/>
          </a:p>
        </p:txBody>
      </p:sp>
      <p:sp>
        <p:nvSpPr>
          <p:cNvPr id="5" name="Footer Placeholder 4">
            <a:extLst>
              <a:ext uri="{FF2B5EF4-FFF2-40B4-BE49-F238E27FC236}">
                <a16:creationId xmlns:a16="http://schemas.microsoft.com/office/drawing/2014/main" id="{45008958-2A9D-4BFF-B950-C786BFEE1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A440A7B3-BC6C-4CC3-B7E5-CBC50FBC4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CF240-04EC-4DC1-8238-AE4DBE2F4B32}" type="slidenum">
              <a:rPr lang="en-IE" smtClean="0"/>
              <a:t>‹#›</a:t>
            </a:fld>
            <a:endParaRPr lang="en-IE"/>
          </a:p>
        </p:txBody>
      </p:sp>
    </p:spTree>
    <p:extLst>
      <p:ext uri="{BB962C8B-B14F-4D97-AF65-F5344CB8AC3E}">
        <p14:creationId xmlns:p14="http://schemas.microsoft.com/office/powerpoint/2010/main" val="7333902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s/enchufe-socket-la-pared-el%C3%A9ctrica-1459663/"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ipperaryparenthub.i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olorful speech bubbles&#10;&#10;AI-generated content may be incorrect.">
            <a:extLst>
              <a:ext uri="{FF2B5EF4-FFF2-40B4-BE49-F238E27FC236}">
                <a16:creationId xmlns:a16="http://schemas.microsoft.com/office/drawing/2014/main" id="{2BF00280-1F5F-0B4A-F391-3C7DCE22C470}"/>
              </a:ext>
            </a:extLst>
          </p:cNvPr>
          <p:cNvPicPr>
            <a:picLocks noChangeAspect="1"/>
          </p:cNvPicPr>
          <p:nvPr/>
        </p:nvPicPr>
        <p:blipFill>
          <a:blip r:embed="rId2">
            <a:extLst>
              <a:ext uri="{28A0092B-C50C-407E-A947-70E740481C1C}">
                <a14:useLocalDpi xmlns:a14="http://schemas.microsoft.com/office/drawing/2010/main" val="0"/>
              </a:ext>
            </a:extLst>
          </a:blip>
          <a:srcRect t="11048" b="17143"/>
          <a:stretch/>
        </p:blipFill>
        <p:spPr>
          <a:xfrm>
            <a:off x="950490" y="0"/>
            <a:ext cx="10291020" cy="4924697"/>
          </a:xfrm>
          <a:prstGeom prst="rect">
            <a:avLst/>
          </a:prstGeom>
        </p:spPr>
      </p:pic>
      <p:sp>
        <p:nvSpPr>
          <p:cNvPr id="5" name="TextBox 4">
            <a:extLst>
              <a:ext uri="{FF2B5EF4-FFF2-40B4-BE49-F238E27FC236}">
                <a16:creationId xmlns:a16="http://schemas.microsoft.com/office/drawing/2014/main" id="{C5C02D76-5065-84D4-8E29-5A2FF17E12F6}"/>
              </a:ext>
            </a:extLst>
          </p:cNvPr>
          <p:cNvSpPr txBox="1"/>
          <p:nvPr/>
        </p:nvSpPr>
        <p:spPr>
          <a:xfrm>
            <a:off x="950490" y="5101046"/>
            <a:ext cx="10291020" cy="923330"/>
          </a:xfrm>
          <a:prstGeom prst="rect">
            <a:avLst/>
          </a:prstGeom>
          <a:noFill/>
        </p:spPr>
        <p:txBody>
          <a:bodyPr wrap="square" rtlCol="0">
            <a:spAutoFit/>
          </a:bodyPr>
          <a:lstStyle/>
          <a:p>
            <a:r>
              <a:rPr lang="en-IE" sz="5400" b="1" dirty="0">
                <a:solidFill>
                  <a:schemeClr val="tx2"/>
                </a:solidFill>
              </a:rPr>
              <a:t>From Community Conversations</a:t>
            </a:r>
          </a:p>
        </p:txBody>
      </p:sp>
      <p:pic>
        <p:nvPicPr>
          <p:cNvPr id="3" name="Picture 2">
            <a:extLst>
              <a:ext uri="{FF2B5EF4-FFF2-40B4-BE49-F238E27FC236}">
                <a16:creationId xmlns:a16="http://schemas.microsoft.com/office/drawing/2014/main" id="{D8563D7A-2F15-4C8A-AFC5-7E2B1B287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5101" y="6205489"/>
            <a:ext cx="1937838" cy="652509"/>
          </a:xfrm>
          <a:prstGeom prst="rect">
            <a:avLst/>
          </a:prstGeom>
        </p:spPr>
      </p:pic>
      <p:pic>
        <p:nvPicPr>
          <p:cNvPr id="6" name="Picture 5" descr="A close-up of a logo&#10;&#10;Description automatically generated">
            <a:extLst>
              <a:ext uri="{FF2B5EF4-FFF2-40B4-BE49-F238E27FC236}">
                <a16:creationId xmlns:a16="http://schemas.microsoft.com/office/drawing/2014/main" id="{34B70B48-BFF1-48A6-B2ED-7935D1485E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05491"/>
            <a:ext cx="1669002" cy="652509"/>
          </a:xfrm>
          <a:prstGeom prst="rect">
            <a:avLst/>
          </a:prstGeom>
          <a:noFill/>
          <a:ln>
            <a:noFill/>
          </a:ln>
        </p:spPr>
      </p:pic>
    </p:spTree>
    <p:extLst>
      <p:ext uri="{BB962C8B-B14F-4D97-AF65-F5344CB8AC3E}">
        <p14:creationId xmlns:p14="http://schemas.microsoft.com/office/powerpoint/2010/main" val="1254745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6C18-1F78-B4F1-86A1-70194C1A6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A3FF6B-FDC0-1110-F2CB-015A0E3DA6C9}"/>
              </a:ext>
            </a:extLst>
          </p:cNvPr>
          <p:cNvSpPr>
            <a:spLocks noGrp="1"/>
          </p:cNvSpPr>
          <p:nvPr>
            <p:ph type="title"/>
          </p:nvPr>
        </p:nvSpPr>
        <p:spPr/>
        <p:txBody>
          <a:bodyPr>
            <a:normAutofit/>
          </a:bodyPr>
          <a:lstStyle/>
          <a:p>
            <a:r>
              <a:rPr lang="en-IE" sz="4400" b="1" dirty="0">
                <a:latin typeface="+mn-lt"/>
              </a:rPr>
              <a:t>Priority Areas – what services are currently doing and what we need parents to consider</a:t>
            </a:r>
            <a:endParaRPr lang="en-IE" dirty="0"/>
          </a:p>
        </p:txBody>
      </p:sp>
      <p:sp>
        <p:nvSpPr>
          <p:cNvPr id="3" name="Content Placeholder 2">
            <a:extLst>
              <a:ext uri="{FF2B5EF4-FFF2-40B4-BE49-F238E27FC236}">
                <a16:creationId xmlns:a16="http://schemas.microsoft.com/office/drawing/2014/main" id="{2B73707B-541D-8BEA-672C-D4A3B55535B2}"/>
              </a:ext>
            </a:extLst>
          </p:cNvPr>
          <p:cNvSpPr>
            <a:spLocks noGrp="1"/>
          </p:cNvSpPr>
          <p:nvPr>
            <p:ph sz="half" idx="1"/>
          </p:nvPr>
        </p:nvSpPr>
        <p:spPr/>
        <p:txBody>
          <a:bodyPr>
            <a:normAutofit/>
          </a:bodyPr>
          <a:lstStyle/>
          <a:p>
            <a:pPr marL="0" lvl="0" indent="0">
              <a:spcAft>
                <a:spcPts val="105"/>
              </a:spcAft>
              <a:buNone/>
            </a:pPr>
            <a:r>
              <a:rPr lang="en-IE" sz="1700" b="1" dirty="0">
                <a:solidFill>
                  <a:srgbClr val="000000"/>
                </a:solidFill>
                <a:ea typeface="Calibri" panose="020F0502020204030204" pitchFamily="34" charset="0"/>
              </a:rPr>
              <a:t>5.</a:t>
            </a:r>
            <a:r>
              <a:rPr lang="en-IE" sz="1600" b="1" dirty="0">
                <a:solidFill>
                  <a:srgbClr val="000000"/>
                </a:solidFill>
                <a:ea typeface="Calibri" panose="020F0502020204030204" pitchFamily="34" charset="0"/>
              </a:rPr>
              <a:t>Promote Recovery as a Positive: </a:t>
            </a:r>
            <a:r>
              <a:rPr lang="en-IE" sz="1600" dirty="0">
                <a:solidFill>
                  <a:srgbClr val="000000"/>
                </a:solidFill>
                <a:ea typeface="Calibri" panose="020F0502020204030204" pitchFamily="34" charset="0"/>
              </a:rPr>
              <a:t>Creating visible recovery-friendly environments and events. </a:t>
            </a:r>
            <a:r>
              <a:rPr lang="en-IE" sz="1600" b="1" dirty="0">
                <a:solidFill>
                  <a:srgbClr val="000000"/>
                </a:solidFill>
                <a:ea typeface="Calibri" panose="020F0502020204030204" pitchFamily="34" charset="0"/>
              </a:rPr>
              <a:t> </a:t>
            </a:r>
            <a:endParaRPr lang="en-IE" sz="1600" dirty="0">
              <a:solidFill>
                <a:srgbClr val="000000"/>
              </a:solidFill>
              <a:ea typeface="Calibri" panose="020F0502020204030204" pitchFamily="34" charset="0"/>
            </a:endParaRPr>
          </a:p>
          <a:p>
            <a:pPr marL="0" indent="0">
              <a:buNone/>
            </a:pPr>
            <a:endParaRPr lang="en-IE" sz="1600" dirty="0"/>
          </a:p>
          <a:p>
            <a:pPr marL="0" indent="0">
              <a:buNone/>
            </a:pPr>
            <a:r>
              <a:rPr lang="en-IE" sz="1600" b="1" dirty="0">
                <a:solidFill>
                  <a:srgbClr val="000000"/>
                </a:solidFill>
                <a:ea typeface="Calibri" panose="020F0502020204030204" pitchFamily="34" charset="0"/>
              </a:rPr>
              <a:t>Services for children and young people response </a:t>
            </a:r>
            <a:r>
              <a:rPr lang="en-IE" sz="1600" b="1" dirty="0"/>
              <a:t>– </a:t>
            </a:r>
            <a:r>
              <a:rPr lang="en-IE" sz="1600" dirty="0"/>
              <a:t>There is work being done among services to build approaches to having recovery friendly services, but there is much more work to be done in this priority area. Provision varies based on needs of service, some services offer counselling to young people in recovery and some services take a trauma informed approach. There are recovery networks in the town but we need to build on these and create a wider recovery community.</a:t>
            </a:r>
          </a:p>
          <a:p>
            <a:pPr marL="0" indent="0">
              <a:buNone/>
            </a:pPr>
            <a:endParaRPr lang="en-IE" sz="1600" dirty="0"/>
          </a:p>
          <a:p>
            <a:pPr marL="0" indent="0">
              <a:buNone/>
            </a:pPr>
            <a:r>
              <a:rPr lang="en-IE" sz="1600" b="1" dirty="0"/>
              <a:t>Parents Response - </a:t>
            </a:r>
            <a:r>
              <a:rPr lang="en-IE" sz="1600" dirty="0">
                <a:cs typeface="Arial" panose="020B0604020202020204" pitchFamily="34" charset="0"/>
              </a:rPr>
              <a:t>We need to form a parent group in Clonmel to create a relevant action for response which is parental led.</a:t>
            </a:r>
          </a:p>
          <a:p>
            <a:endParaRPr lang="en-IE" sz="1900" dirty="0"/>
          </a:p>
        </p:txBody>
      </p:sp>
      <p:sp>
        <p:nvSpPr>
          <p:cNvPr id="4" name="Content Placeholder 3">
            <a:extLst>
              <a:ext uri="{FF2B5EF4-FFF2-40B4-BE49-F238E27FC236}">
                <a16:creationId xmlns:a16="http://schemas.microsoft.com/office/drawing/2014/main" id="{69A55A96-15EE-0994-0AA7-CEE38B80609F}"/>
              </a:ext>
            </a:extLst>
          </p:cNvPr>
          <p:cNvSpPr>
            <a:spLocks noGrp="1"/>
          </p:cNvSpPr>
          <p:nvPr>
            <p:ph sz="half" idx="2"/>
          </p:nvPr>
        </p:nvSpPr>
        <p:spPr>
          <a:xfrm>
            <a:off x="6172200" y="1477926"/>
            <a:ext cx="5181600" cy="4699037"/>
          </a:xfrm>
        </p:spPr>
        <p:txBody>
          <a:bodyPr>
            <a:normAutofit/>
          </a:bodyPr>
          <a:lstStyle/>
          <a:p>
            <a:pPr marL="0" indent="0">
              <a:buNone/>
            </a:pPr>
            <a:endParaRPr lang="en-IE" sz="1600" dirty="0">
              <a:solidFill>
                <a:srgbClr val="000000"/>
              </a:solidFill>
              <a:effectLst/>
              <a:ea typeface="Calibri" panose="020F0502020204030204" pitchFamily="34" charset="0"/>
            </a:endParaRPr>
          </a:p>
          <a:p>
            <a:pPr marL="0" lvl="0" indent="0">
              <a:spcAft>
                <a:spcPts val="105"/>
              </a:spcAft>
              <a:buNone/>
            </a:pPr>
            <a:r>
              <a:rPr lang="en-IE" sz="1600" b="1" dirty="0">
                <a:solidFill>
                  <a:srgbClr val="000000"/>
                </a:solidFill>
                <a:effectLst/>
                <a:ea typeface="Calibri" panose="020F0502020204030204" pitchFamily="34" charset="0"/>
              </a:rPr>
              <a:t>6.Increase Parental Responsibility: </a:t>
            </a:r>
            <a:r>
              <a:rPr lang="en-IE" sz="1600" dirty="0">
                <a:solidFill>
                  <a:srgbClr val="000000"/>
                </a:solidFill>
                <a:effectLst/>
                <a:ea typeface="Calibri" panose="020F0502020204030204" pitchFamily="34" charset="0"/>
              </a:rPr>
              <a:t>Open dialogue between parents and young people, increased supervision, and legal accountability.</a:t>
            </a:r>
          </a:p>
          <a:p>
            <a:pPr marL="0" indent="0">
              <a:spcAft>
                <a:spcPts val="105"/>
              </a:spcAft>
              <a:buNone/>
            </a:pPr>
            <a:endParaRPr lang="en-IE" sz="1600" b="1" dirty="0"/>
          </a:p>
          <a:p>
            <a:pPr marL="0" indent="0">
              <a:spcAft>
                <a:spcPts val="105"/>
              </a:spcAft>
              <a:buNone/>
            </a:pPr>
            <a:r>
              <a:rPr lang="en-IE" sz="1600" b="1" dirty="0">
                <a:solidFill>
                  <a:srgbClr val="000000"/>
                </a:solidFill>
                <a:effectLst/>
                <a:ea typeface="Calibri" panose="020F0502020204030204" pitchFamily="34" charset="0"/>
              </a:rPr>
              <a:t>Services </a:t>
            </a:r>
            <a:r>
              <a:rPr lang="en-IE" sz="1600" b="1" dirty="0">
                <a:solidFill>
                  <a:srgbClr val="000000"/>
                </a:solidFill>
                <a:ea typeface="Calibri" panose="020F0502020204030204" pitchFamily="34" charset="0"/>
              </a:rPr>
              <a:t>f</a:t>
            </a:r>
            <a:r>
              <a:rPr lang="en-IE" sz="1600" b="1" dirty="0">
                <a:solidFill>
                  <a:srgbClr val="000000"/>
                </a:solidFill>
                <a:effectLst/>
                <a:ea typeface="Calibri" panose="020F0502020204030204" pitchFamily="34" charset="0"/>
              </a:rPr>
              <a:t>or children and young people response – </a:t>
            </a:r>
            <a:r>
              <a:rPr lang="en-IE" sz="1600" dirty="0">
                <a:solidFill>
                  <a:srgbClr val="000000"/>
                </a:solidFill>
                <a:effectLst/>
                <a:ea typeface="Calibri" panose="020F0502020204030204" pitchFamily="34" charset="0"/>
              </a:rPr>
              <a:t>Services are willing to support this priority.</a:t>
            </a:r>
            <a:endParaRPr lang="en-IE" sz="1600" b="1" dirty="0"/>
          </a:p>
          <a:p>
            <a:pPr marL="0" indent="0">
              <a:spcAft>
                <a:spcPts val="105"/>
              </a:spcAft>
              <a:buNone/>
            </a:pPr>
            <a:endParaRPr lang="en-IE" sz="1600" b="1" dirty="0"/>
          </a:p>
          <a:p>
            <a:pPr marL="0" indent="0">
              <a:spcAft>
                <a:spcPts val="105"/>
              </a:spcAft>
              <a:buNone/>
            </a:pPr>
            <a:endParaRPr lang="en-IE" sz="1600" b="1" dirty="0"/>
          </a:p>
          <a:p>
            <a:pPr marL="0" indent="0">
              <a:spcAft>
                <a:spcPts val="105"/>
              </a:spcAft>
              <a:buNone/>
            </a:pPr>
            <a:r>
              <a:rPr lang="en-IE" sz="1600" b="1" dirty="0"/>
              <a:t>Parents Response - </a:t>
            </a:r>
            <a:r>
              <a:rPr lang="en-IE" sz="1600" dirty="0">
                <a:cs typeface="Arial" panose="020B0604020202020204" pitchFamily="34" charset="0"/>
              </a:rPr>
              <a:t>We need to form a parent group in Clonmel to create a relevant action for response which is parental led.</a:t>
            </a:r>
          </a:p>
          <a:p>
            <a:pPr marL="0" lvl="0" indent="0">
              <a:spcAft>
                <a:spcPts val="105"/>
              </a:spcAft>
              <a:buNone/>
            </a:pPr>
            <a:endParaRPr lang="en-IE" sz="1600" dirty="0"/>
          </a:p>
        </p:txBody>
      </p:sp>
    </p:spTree>
    <p:extLst>
      <p:ext uri="{BB962C8B-B14F-4D97-AF65-F5344CB8AC3E}">
        <p14:creationId xmlns:p14="http://schemas.microsoft.com/office/powerpoint/2010/main" val="383170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A6CB5-2845-2BB3-4257-97683E238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2CE24-7DC3-8891-1E9D-F60E828423DF}"/>
              </a:ext>
            </a:extLst>
          </p:cNvPr>
          <p:cNvSpPr>
            <a:spLocks noGrp="1"/>
          </p:cNvSpPr>
          <p:nvPr>
            <p:ph type="title"/>
          </p:nvPr>
        </p:nvSpPr>
        <p:spPr/>
        <p:txBody>
          <a:bodyPr>
            <a:normAutofit/>
          </a:bodyPr>
          <a:lstStyle/>
          <a:p>
            <a:r>
              <a:rPr lang="en-IE" sz="4400" b="1" dirty="0">
                <a:latin typeface="+mn-lt"/>
              </a:rPr>
              <a:t>Priority Areas – what services are currently doing and what we need parents to consider</a:t>
            </a:r>
            <a:endParaRPr lang="en-IE" dirty="0"/>
          </a:p>
        </p:txBody>
      </p:sp>
      <p:sp>
        <p:nvSpPr>
          <p:cNvPr id="3" name="Content Placeholder 2">
            <a:extLst>
              <a:ext uri="{FF2B5EF4-FFF2-40B4-BE49-F238E27FC236}">
                <a16:creationId xmlns:a16="http://schemas.microsoft.com/office/drawing/2014/main" id="{2CB8F77C-708A-4020-7B27-D4EB9B7CDBC1}"/>
              </a:ext>
            </a:extLst>
          </p:cNvPr>
          <p:cNvSpPr>
            <a:spLocks noGrp="1"/>
          </p:cNvSpPr>
          <p:nvPr>
            <p:ph sz="half" idx="1"/>
          </p:nvPr>
        </p:nvSpPr>
        <p:spPr/>
        <p:txBody>
          <a:bodyPr>
            <a:normAutofit/>
          </a:bodyPr>
          <a:lstStyle/>
          <a:p>
            <a:pPr marL="0" indent="0">
              <a:buNone/>
            </a:pPr>
            <a:endParaRPr lang="en-IE" sz="1600" dirty="0">
              <a:solidFill>
                <a:srgbClr val="000000"/>
              </a:solidFill>
              <a:ea typeface="Calibri" panose="020F0502020204030204" pitchFamily="34" charset="0"/>
            </a:endParaRPr>
          </a:p>
          <a:p>
            <a:pPr marL="0" lvl="0" indent="0">
              <a:spcAft>
                <a:spcPts val="105"/>
              </a:spcAft>
              <a:buNone/>
            </a:pPr>
            <a:r>
              <a:rPr lang="en-IE" sz="1600" b="1" dirty="0">
                <a:solidFill>
                  <a:srgbClr val="000000"/>
                </a:solidFill>
                <a:ea typeface="Calibri" panose="020F0502020204030204" pitchFamily="34" charset="0"/>
              </a:rPr>
              <a:t>7.Actions for Business: </a:t>
            </a:r>
            <a:r>
              <a:rPr lang="en-IE" sz="1600" dirty="0">
                <a:solidFill>
                  <a:srgbClr val="000000"/>
                </a:solidFill>
                <a:ea typeface="Calibri" panose="020F0502020204030204" pitchFamily="34" charset="0"/>
              </a:rPr>
              <a:t>Staff training, legal protection, and support for employers taking on staff in recovery. </a:t>
            </a:r>
          </a:p>
          <a:p>
            <a:pPr marL="0" lvl="0" indent="0">
              <a:spcAft>
                <a:spcPts val="105"/>
              </a:spcAft>
              <a:buNone/>
            </a:pPr>
            <a:endParaRPr lang="en-IE" sz="1600" dirty="0">
              <a:solidFill>
                <a:srgbClr val="000000"/>
              </a:solidFill>
              <a:ea typeface="Calibri" panose="020F0502020204030204" pitchFamily="34" charset="0"/>
            </a:endParaRPr>
          </a:p>
          <a:p>
            <a:pPr marL="0" lvl="0" indent="0">
              <a:spcAft>
                <a:spcPts val="105"/>
              </a:spcAft>
              <a:buNone/>
            </a:pPr>
            <a:endParaRPr lang="en-IE" sz="1600" dirty="0">
              <a:solidFill>
                <a:srgbClr val="000000"/>
              </a:solidFill>
              <a:ea typeface="Calibri" panose="020F0502020204030204" pitchFamily="34" charset="0"/>
            </a:endParaRPr>
          </a:p>
          <a:p>
            <a:pPr marL="0" indent="0">
              <a:spcAft>
                <a:spcPts val="105"/>
              </a:spcAft>
              <a:buNone/>
            </a:pPr>
            <a:r>
              <a:rPr lang="en-IE" sz="1600" b="1" dirty="0">
                <a:solidFill>
                  <a:srgbClr val="000000"/>
                </a:solidFill>
                <a:ea typeface="Calibri" panose="020F0502020204030204" pitchFamily="34" charset="0"/>
              </a:rPr>
              <a:t>Services for children and young people response – </a:t>
            </a:r>
            <a:r>
              <a:rPr lang="en-IE" sz="1600" dirty="0">
                <a:solidFill>
                  <a:srgbClr val="000000"/>
                </a:solidFill>
                <a:ea typeface="Calibri" panose="020F0502020204030204" pitchFamily="34" charset="0"/>
              </a:rPr>
              <a:t>Services are willing to support this priority.</a:t>
            </a:r>
            <a:endParaRPr lang="en-IE" sz="1600" b="1" dirty="0"/>
          </a:p>
          <a:p>
            <a:pPr marL="0" lvl="0" indent="0">
              <a:spcAft>
                <a:spcPts val="105"/>
              </a:spcAft>
              <a:buNone/>
            </a:pPr>
            <a:endParaRPr lang="en-IE" sz="1600" dirty="0">
              <a:solidFill>
                <a:srgbClr val="000000"/>
              </a:solidFill>
              <a:ea typeface="Calibri" panose="020F0502020204030204" pitchFamily="34" charset="0"/>
            </a:endParaRPr>
          </a:p>
          <a:p>
            <a:pPr marL="0" lvl="0" indent="0">
              <a:spcAft>
                <a:spcPts val="105"/>
              </a:spcAft>
              <a:buNone/>
            </a:pPr>
            <a:endParaRPr lang="en-IE" sz="1600" dirty="0">
              <a:solidFill>
                <a:srgbClr val="000000"/>
              </a:solidFill>
              <a:ea typeface="Calibri" panose="020F0502020204030204" pitchFamily="34" charset="0"/>
            </a:endParaRPr>
          </a:p>
          <a:p>
            <a:pPr marL="0" indent="0">
              <a:buNone/>
            </a:pPr>
            <a:r>
              <a:rPr lang="en-IE" sz="1600" b="1" dirty="0"/>
              <a:t>Parents Response - </a:t>
            </a:r>
            <a:r>
              <a:rPr lang="en-IE" sz="1600" dirty="0">
                <a:cs typeface="Arial" panose="020B0604020202020204" pitchFamily="34" charset="0"/>
              </a:rPr>
              <a:t>We need to form a parent group in Clonmel to create a relevant action for response which is parental led.</a:t>
            </a:r>
          </a:p>
          <a:p>
            <a:endParaRPr lang="en-IE" dirty="0"/>
          </a:p>
        </p:txBody>
      </p:sp>
      <p:sp>
        <p:nvSpPr>
          <p:cNvPr id="4" name="Content Placeholder 3">
            <a:extLst>
              <a:ext uri="{FF2B5EF4-FFF2-40B4-BE49-F238E27FC236}">
                <a16:creationId xmlns:a16="http://schemas.microsoft.com/office/drawing/2014/main" id="{F560922A-E5ED-256D-9676-7CA56C013F90}"/>
              </a:ext>
            </a:extLst>
          </p:cNvPr>
          <p:cNvSpPr>
            <a:spLocks noGrp="1"/>
          </p:cNvSpPr>
          <p:nvPr>
            <p:ph sz="half" idx="2"/>
          </p:nvPr>
        </p:nvSpPr>
        <p:spPr>
          <a:xfrm>
            <a:off x="6172200" y="2211571"/>
            <a:ext cx="5181600" cy="3965391"/>
          </a:xfrm>
        </p:spPr>
        <p:txBody>
          <a:bodyPr>
            <a:normAutofit/>
          </a:bodyPr>
          <a:lstStyle/>
          <a:p>
            <a:pPr marL="0" indent="0">
              <a:buNone/>
            </a:pPr>
            <a:r>
              <a:rPr lang="en-IE" sz="1600" b="1" dirty="0">
                <a:solidFill>
                  <a:srgbClr val="000000"/>
                </a:solidFill>
                <a:effectLst/>
                <a:ea typeface="Calibri" panose="020F0502020204030204" pitchFamily="34" charset="0"/>
              </a:rPr>
              <a:t>8.Address Issue of Derelict Buildings and Known Locations of Dealing/Drug Use: </a:t>
            </a:r>
            <a:r>
              <a:rPr lang="en-IE" sz="1600" dirty="0">
                <a:solidFill>
                  <a:srgbClr val="000000"/>
                </a:solidFill>
                <a:effectLst/>
                <a:ea typeface="Calibri" panose="020F0502020204030204" pitchFamily="34" charset="0"/>
              </a:rPr>
              <a:t>Identifying and addressing areas where substance misuse is prevalent. </a:t>
            </a:r>
          </a:p>
          <a:p>
            <a:pPr marL="0" indent="0">
              <a:spcAft>
                <a:spcPts val="105"/>
              </a:spcAft>
              <a:buNone/>
            </a:pPr>
            <a:endParaRPr lang="en-IE" sz="1600" b="1" dirty="0"/>
          </a:p>
          <a:p>
            <a:pPr marL="0" indent="0">
              <a:spcAft>
                <a:spcPts val="105"/>
              </a:spcAft>
              <a:buNone/>
            </a:pPr>
            <a:r>
              <a:rPr lang="en-IE" sz="1600" b="1" dirty="0">
                <a:solidFill>
                  <a:srgbClr val="000000"/>
                </a:solidFill>
                <a:effectLst/>
                <a:ea typeface="Calibri" panose="020F0502020204030204" pitchFamily="34" charset="0"/>
              </a:rPr>
              <a:t>Services </a:t>
            </a:r>
            <a:r>
              <a:rPr lang="en-IE" sz="1600" b="1" dirty="0">
                <a:solidFill>
                  <a:srgbClr val="000000"/>
                </a:solidFill>
                <a:ea typeface="Calibri" panose="020F0502020204030204" pitchFamily="34" charset="0"/>
              </a:rPr>
              <a:t>f</a:t>
            </a:r>
            <a:r>
              <a:rPr lang="en-IE" sz="1600" b="1" dirty="0">
                <a:solidFill>
                  <a:srgbClr val="000000"/>
                </a:solidFill>
                <a:effectLst/>
                <a:ea typeface="Calibri" panose="020F0502020204030204" pitchFamily="34" charset="0"/>
              </a:rPr>
              <a:t>or children and young people response – </a:t>
            </a:r>
            <a:r>
              <a:rPr lang="en-IE" sz="1600" dirty="0">
                <a:solidFill>
                  <a:srgbClr val="000000"/>
                </a:solidFill>
                <a:effectLst/>
                <a:ea typeface="Calibri" panose="020F0502020204030204" pitchFamily="34" charset="0"/>
              </a:rPr>
              <a:t>Services are willing to support this priority.</a:t>
            </a:r>
            <a:endParaRPr lang="en-IE" sz="1600" b="1" dirty="0"/>
          </a:p>
          <a:p>
            <a:pPr marL="0" indent="0">
              <a:buNone/>
            </a:pPr>
            <a:endParaRPr lang="en-IE" sz="1600" dirty="0">
              <a:solidFill>
                <a:srgbClr val="000000"/>
              </a:solidFill>
              <a:ea typeface="Calibri" panose="020F0502020204030204" pitchFamily="34" charset="0"/>
            </a:endParaRPr>
          </a:p>
          <a:p>
            <a:pPr marL="0" indent="0">
              <a:buNone/>
            </a:pPr>
            <a:endParaRPr lang="en-IE" sz="1600" dirty="0">
              <a:solidFill>
                <a:srgbClr val="000000"/>
              </a:solidFill>
              <a:effectLst/>
              <a:ea typeface="Calibri" panose="020F0502020204030204" pitchFamily="34" charset="0"/>
            </a:endParaRPr>
          </a:p>
          <a:p>
            <a:pPr marL="0" indent="0">
              <a:buNone/>
            </a:pPr>
            <a:r>
              <a:rPr lang="en-IE" sz="1600" b="1" dirty="0"/>
              <a:t>Parents Response - </a:t>
            </a:r>
            <a:r>
              <a:rPr lang="en-IE" sz="1600" dirty="0">
                <a:cs typeface="Arial" panose="020B0604020202020204" pitchFamily="34" charset="0"/>
              </a:rPr>
              <a:t>We need to form a parent group in Clonmel to create a relevant action for response which is parental led.</a:t>
            </a:r>
          </a:p>
          <a:p>
            <a:pPr marL="0" lvl="0" indent="0">
              <a:spcAft>
                <a:spcPts val="105"/>
              </a:spcAft>
              <a:buNone/>
            </a:pPr>
            <a:endParaRPr lang="en-IE" dirty="0"/>
          </a:p>
        </p:txBody>
      </p:sp>
    </p:spTree>
    <p:extLst>
      <p:ext uri="{BB962C8B-B14F-4D97-AF65-F5344CB8AC3E}">
        <p14:creationId xmlns:p14="http://schemas.microsoft.com/office/powerpoint/2010/main" val="94054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2282C-5820-4FC1-A8E0-716E8DE9D987}"/>
              </a:ext>
            </a:extLst>
          </p:cNvPr>
          <p:cNvSpPr>
            <a:spLocks noGrp="1"/>
          </p:cNvSpPr>
          <p:nvPr>
            <p:ph type="title"/>
          </p:nvPr>
        </p:nvSpPr>
        <p:spPr>
          <a:xfrm>
            <a:off x="695417" y="213064"/>
            <a:ext cx="4076609" cy="1447059"/>
          </a:xfrm>
        </p:spPr>
        <p:txBody>
          <a:bodyPr>
            <a:noAutofit/>
          </a:bodyPr>
          <a:lstStyle/>
          <a:p>
            <a:r>
              <a:rPr lang="en-IE" b="1" dirty="0">
                <a:latin typeface="Aptos" panose="02110004020202020204"/>
                <a:ea typeface="Verdana" panose="020B0604030504040204" pitchFamily="34" charset="0"/>
              </a:rPr>
              <a:t>Clonmel Youth Festival</a:t>
            </a:r>
          </a:p>
        </p:txBody>
      </p:sp>
      <p:sp>
        <p:nvSpPr>
          <p:cNvPr id="4" name="Text Placeholder 3">
            <a:extLst>
              <a:ext uri="{FF2B5EF4-FFF2-40B4-BE49-F238E27FC236}">
                <a16:creationId xmlns:a16="http://schemas.microsoft.com/office/drawing/2014/main" id="{FD75778E-E70D-49DE-AFC8-9187134025FE}"/>
              </a:ext>
            </a:extLst>
          </p:cNvPr>
          <p:cNvSpPr>
            <a:spLocks noGrp="1"/>
          </p:cNvSpPr>
          <p:nvPr>
            <p:ph type="body" sz="half" idx="2"/>
          </p:nvPr>
        </p:nvSpPr>
        <p:spPr>
          <a:xfrm>
            <a:off x="594804" y="1748901"/>
            <a:ext cx="4177222" cy="4120087"/>
          </a:xfrm>
        </p:spPr>
        <p:txBody>
          <a:bodyPr>
            <a:normAutofit lnSpcReduction="10000"/>
          </a:bodyPr>
          <a:lstStyle/>
          <a:p>
            <a:pPr marL="285750" indent="-285750">
              <a:buFont typeface="Arial" panose="020B0604020202020204" pitchFamily="34" charset="0"/>
              <a:buChar char="•"/>
            </a:pPr>
            <a:r>
              <a:rPr lang="en-GB" dirty="0">
                <a:ea typeface="Verdana" panose="020B0604030504040204" pitchFamily="34" charset="0"/>
              </a:rPr>
              <a:t>The 1</a:t>
            </a:r>
            <a:r>
              <a:rPr lang="en-GB" baseline="30000" dirty="0">
                <a:ea typeface="Verdana" panose="020B0604030504040204" pitchFamily="34" charset="0"/>
              </a:rPr>
              <a:t>st</a:t>
            </a:r>
            <a:r>
              <a:rPr lang="en-GB" dirty="0">
                <a:ea typeface="Verdana" panose="020B0604030504040204" pitchFamily="34" charset="0"/>
              </a:rPr>
              <a:t> ever health and well-being festival took place at the TUS Clonmel campus on Thursday Sept 26</a:t>
            </a:r>
            <a:r>
              <a:rPr lang="en-GB" baseline="30000" dirty="0">
                <a:ea typeface="Verdana" panose="020B0604030504040204" pitchFamily="34" charset="0"/>
              </a:rPr>
              <a:t>th</a:t>
            </a:r>
            <a:r>
              <a:rPr lang="en-GB" dirty="0">
                <a:ea typeface="Verdana" panose="020B0604030504040204" pitchFamily="34" charset="0"/>
              </a:rPr>
              <a:t> 2024.  Over 500 people took part in this event where participants were encouraged to get arty and crafty with local artists. There were several local schools in attendance on the day.</a:t>
            </a:r>
          </a:p>
          <a:p>
            <a:pPr marL="285750" indent="-285750">
              <a:buFont typeface="Arial" panose="020B0604020202020204" pitchFamily="34" charset="0"/>
              <a:buChar char="•"/>
            </a:pPr>
            <a:r>
              <a:rPr lang="en-GB" dirty="0">
                <a:ea typeface="Verdana" panose="020B0604030504040204" pitchFamily="34" charset="0"/>
              </a:rPr>
              <a:t>TUS Youth Festival to be held in partnership with Clonmel Applefest in Sept 25</a:t>
            </a:r>
            <a:r>
              <a:rPr lang="en-GB" baseline="30000" dirty="0">
                <a:ea typeface="Verdana" panose="020B0604030504040204" pitchFamily="34" charset="0"/>
              </a:rPr>
              <a:t>th.</a:t>
            </a:r>
            <a:endParaRPr lang="en-IE" dirty="0">
              <a:ea typeface="Verdana" panose="020B0604030504040204" pitchFamily="34" charset="0"/>
            </a:endParaRPr>
          </a:p>
          <a:p>
            <a:pPr marL="285750" lvl="0" indent="-285750">
              <a:buFont typeface="Arial" panose="020B0604020202020204" pitchFamily="34" charset="0"/>
              <a:buChar char="•"/>
            </a:pPr>
            <a:r>
              <a:rPr lang="en-GB" dirty="0">
                <a:ea typeface="Verdana" panose="020B0604030504040204" pitchFamily="34" charset="0"/>
              </a:rPr>
              <a:t>The aim is to have a health and wellbeing festival for Clonmel young people over 3 days.</a:t>
            </a:r>
          </a:p>
          <a:p>
            <a:pPr marL="285750" indent="-285750">
              <a:buFont typeface="Arial" panose="020B0604020202020204" pitchFamily="34" charset="0"/>
              <a:buChar char="•"/>
            </a:pPr>
            <a:r>
              <a:rPr lang="en-GB" dirty="0">
                <a:ea typeface="Verdana" panose="020B0604030504040204" pitchFamily="34" charset="0"/>
              </a:rPr>
              <a:t>The festival will not only have young people organise and implement it, but they will also be creating content for the festival itself i.e. creating/providing content for displays and running workshops. </a:t>
            </a:r>
            <a:endParaRPr lang="en-IE" dirty="0">
              <a:ea typeface="Verdana" panose="020B0604030504040204" pitchFamily="34" charset="0"/>
            </a:endParaRPr>
          </a:p>
          <a:p>
            <a:endParaRPr lang="en-IE" dirty="0"/>
          </a:p>
        </p:txBody>
      </p:sp>
      <p:pic>
        <p:nvPicPr>
          <p:cNvPr id="5" name="Picture Placeholder 4">
            <a:extLst>
              <a:ext uri="{FF2B5EF4-FFF2-40B4-BE49-F238E27FC236}">
                <a16:creationId xmlns:a16="http://schemas.microsoft.com/office/drawing/2014/main" id="{5A280A92-7C65-4E11-899D-6AB485608F5A}"/>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l="12492" r="12492"/>
          <a:stretch>
            <a:fillRect/>
          </a:stretch>
        </p:blipFill>
        <p:spPr bwMode="auto">
          <a:xfrm>
            <a:off x="5370991" y="1056441"/>
            <a:ext cx="6125592" cy="4804609"/>
          </a:xfrm>
          <a:prstGeom prst="rect">
            <a:avLst/>
          </a:prstGeom>
          <a:noFill/>
          <a:ln>
            <a:noFill/>
          </a:ln>
        </p:spPr>
      </p:pic>
    </p:spTree>
    <p:extLst>
      <p:ext uri="{BB962C8B-B14F-4D97-AF65-F5344CB8AC3E}">
        <p14:creationId xmlns:p14="http://schemas.microsoft.com/office/powerpoint/2010/main" val="289098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A103-032E-4821-8B21-0193A3C48682}"/>
              </a:ext>
            </a:extLst>
          </p:cNvPr>
          <p:cNvSpPr>
            <a:spLocks noGrp="1"/>
          </p:cNvSpPr>
          <p:nvPr>
            <p:ph type="title"/>
          </p:nvPr>
        </p:nvSpPr>
        <p:spPr>
          <a:xfrm>
            <a:off x="967666" y="319596"/>
            <a:ext cx="3804359" cy="976544"/>
          </a:xfrm>
        </p:spPr>
        <p:txBody>
          <a:bodyPr>
            <a:normAutofit/>
          </a:bodyPr>
          <a:lstStyle/>
          <a:p>
            <a:r>
              <a:rPr lang="en-IE" b="1" dirty="0">
                <a:ea typeface="Verdana" panose="020B0604030504040204" pitchFamily="34" charset="0"/>
              </a:rPr>
              <a:t>PLANET YOUTH</a:t>
            </a:r>
          </a:p>
        </p:txBody>
      </p:sp>
      <p:sp>
        <p:nvSpPr>
          <p:cNvPr id="4" name="Text Placeholder 3">
            <a:extLst>
              <a:ext uri="{FF2B5EF4-FFF2-40B4-BE49-F238E27FC236}">
                <a16:creationId xmlns:a16="http://schemas.microsoft.com/office/drawing/2014/main" id="{2A5D2EF6-CE55-415B-9EAD-70CD09DBCF28}"/>
              </a:ext>
            </a:extLst>
          </p:cNvPr>
          <p:cNvSpPr>
            <a:spLocks noGrp="1"/>
          </p:cNvSpPr>
          <p:nvPr>
            <p:ph type="body" sz="half" idx="2"/>
          </p:nvPr>
        </p:nvSpPr>
        <p:spPr>
          <a:xfrm>
            <a:off x="683582" y="1580226"/>
            <a:ext cx="4088444" cy="4288762"/>
          </a:xfrm>
        </p:spPr>
        <p:txBody>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Planet Youth is an Icelandic Prevention Model initially aimed at decreasing substance use and misuse among young people and consequently among the wider population in the longer term.</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270 students in Clonmel completed the Planet Youth survey in November 2024.</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In the Irish context it has been implemented in areas with an additional focus on the improvement of overall Health and Wellbeing, across a range of domains.  It targets school engagement with TY student population. </a:t>
            </a:r>
            <a:endParaRPr lang="en-IE" dirty="0">
              <a:latin typeface="Calibri" panose="020F0502020204030204" pitchFamily="34" charset="0"/>
              <a:cs typeface="Calibri" panose="020F0502020204030204" pitchFamily="34" charset="0"/>
            </a:endParaRPr>
          </a:p>
          <a:p>
            <a:endParaRPr lang="en-IE" dirty="0"/>
          </a:p>
        </p:txBody>
      </p:sp>
      <p:pic>
        <p:nvPicPr>
          <p:cNvPr id="5" name="Content Placeholder 4">
            <a:extLst>
              <a:ext uri="{FF2B5EF4-FFF2-40B4-BE49-F238E27FC236}">
                <a16:creationId xmlns:a16="http://schemas.microsoft.com/office/drawing/2014/main" id="{4F3F228D-E82A-46F2-9661-656894245729}"/>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7623" y="1580226"/>
            <a:ext cx="5370991" cy="3151572"/>
          </a:xfrm>
          <a:prstGeom prst="rect">
            <a:avLst/>
          </a:prstGeom>
        </p:spPr>
      </p:pic>
    </p:spTree>
    <p:extLst>
      <p:ext uri="{BB962C8B-B14F-4D97-AF65-F5344CB8AC3E}">
        <p14:creationId xmlns:p14="http://schemas.microsoft.com/office/powerpoint/2010/main" val="3568350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of a plug">
            <a:extLst>
              <a:ext uri="{FF2B5EF4-FFF2-40B4-BE49-F238E27FC236}">
                <a16:creationId xmlns:a16="http://schemas.microsoft.com/office/drawing/2014/main" id="{4A16E09D-676C-FD9B-356B-1AAC1C99CD1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0"/>
            <a:ext cx="12192001" cy="6858000"/>
          </a:xfrm>
          <a:prstGeom prst="rect">
            <a:avLst/>
          </a:prstGeom>
        </p:spPr>
      </p:pic>
      <p:sp>
        <p:nvSpPr>
          <p:cNvPr id="3" name="TextBox 2">
            <a:extLst>
              <a:ext uri="{FF2B5EF4-FFF2-40B4-BE49-F238E27FC236}">
                <a16:creationId xmlns:a16="http://schemas.microsoft.com/office/drawing/2014/main" id="{51072D1E-622E-57B4-5453-854B44E6602C}"/>
              </a:ext>
            </a:extLst>
          </p:cNvPr>
          <p:cNvSpPr txBox="1"/>
          <p:nvPr/>
        </p:nvSpPr>
        <p:spPr>
          <a:xfrm>
            <a:off x="3879669" y="1598988"/>
            <a:ext cx="7526382" cy="4995214"/>
          </a:xfrm>
          <a:prstGeom prst="rect">
            <a:avLst/>
          </a:prstGeom>
          <a:noFill/>
        </p:spPr>
        <p:txBody>
          <a:bodyPr wrap="square">
            <a:spAutoFit/>
          </a:bodyPr>
          <a:lstStyle/>
          <a:p>
            <a:pPr marL="342900" lvl="0" indent="-342900">
              <a:lnSpc>
                <a:spcPct val="107000"/>
              </a:lnSpc>
              <a:spcAft>
                <a:spcPts val="1200"/>
              </a:spcAft>
              <a:buFont typeface="Symbol" panose="05050102010706020507" pitchFamily="18" charset="2"/>
              <a:buChar char=""/>
            </a:pPr>
            <a:r>
              <a:rPr lang="en-IE" sz="2800"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Join a </a:t>
            </a:r>
            <a:r>
              <a:rPr lang="en-IE" sz="2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sub-group (available to those in the relevant sector only) – each of which will be meeting within 2 months of this evening’s meeting</a:t>
            </a:r>
          </a:p>
          <a:p>
            <a:pPr marL="342900" lvl="0" indent="-342900">
              <a:lnSpc>
                <a:spcPct val="107000"/>
              </a:lnSpc>
              <a:spcAft>
                <a:spcPts val="1200"/>
              </a:spcAft>
              <a:buFont typeface="Symbol" panose="05050102010706020507" pitchFamily="18" charset="2"/>
              <a:buChar char=""/>
            </a:pPr>
            <a:endParaRPr lang="en-IE" sz="2800" kern="100" dirty="0">
              <a:solidFill>
                <a:schemeClr val="tx2"/>
              </a:solidFill>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1200"/>
              </a:spcAft>
              <a:buFont typeface="Symbol" panose="05050102010706020507" pitchFamily="18" charset="2"/>
              <a:buChar char=""/>
            </a:pPr>
            <a:endParaRPr lang="en-IE" sz="2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1200"/>
              </a:spcAft>
              <a:buFont typeface="Symbol" panose="05050102010706020507" pitchFamily="18" charset="2"/>
              <a:buChar char=""/>
            </a:pPr>
            <a:endParaRPr lang="en-IE" sz="2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1200"/>
              </a:spcAft>
              <a:buFont typeface="Symbol" panose="05050102010706020507" pitchFamily="18" charset="2"/>
              <a:buChar char=""/>
            </a:pPr>
            <a:r>
              <a:rPr lang="en-IE" sz="2800"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W</a:t>
            </a:r>
            <a:r>
              <a:rPr lang="en-IE" sz="2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ebsite</a:t>
            </a:r>
          </a:p>
          <a:p>
            <a:pPr marL="342900" lvl="0" indent="-342900">
              <a:lnSpc>
                <a:spcPct val="107000"/>
              </a:lnSpc>
              <a:spcAft>
                <a:spcPts val="1200"/>
              </a:spcAft>
              <a:buFont typeface="Symbol" panose="05050102010706020507" pitchFamily="18" charset="2"/>
              <a:buChar char=""/>
            </a:pPr>
            <a:r>
              <a:rPr lang="en-IE" sz="2800"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P</a:t>
            </a:r>
            <a:r>
              <a:rPr lang="en-IE" sz="2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ublic meeting (annual)</a:t>
            </a:r>
          </a:p>
        </p:txBody>
      </p:sp>
      <p:sp>
        <p:nvSpPr>
          <p:cNvPr id="4" name="TextBox 3">
            <a:extLst>
              <a:ext uri="{FF2B5EF4-FFF2-40B4-BE49-F238E27FC236}">
                <a16:creationId xmlns:a16="http://schemas.microsoft.com/office/drawing/2014/main" id="{018BA3DF-E69A-BFF5-8631-7FE55312E8A2}"/>
              </a:ext>
            </a:extLst>
          </p:cNvPr>
          <p:cNvSpPr txBox="1"/>
          <p:nvPr/>
        </p:nvSpPr>
        <p:spPr>
          <a:xfrm>
            <a:off x="4075612" y="398659"/>
            <a:ext cx="7683136" cy="1077218"/>
          </a:xfrm>
          <a:prstGeom prst="rect">
            <a:avLst/>
          </a:prstGeom>
          <a:noFill/>
        </p:spPr>
        <p:txBody>
          <a:bodyPr wrap="square" rtlCol="0">
            <a:spAutoFit/>
          </a:bodyPr>
          <a:lstStyle/>
          <a:p>
            <a:r>
              <a:rPr lang="en-IE" sz="3200" b="1" kern="100" dirty="0">
                <a:solidFill>
                  <a:schemeClr val="tx2"/>
                </a:solidFill>
                <a:effectLst/>
                <a:latin typeface="+mj-lt"/>
                <a:ea typeface="Aptos" panose="020B0004020202020204" pitchFamily="34" charset="0"/>
                <a:cs typeface="Times New Roman" panose="02020603050405020304" pitchFamily="18" charset="0"/>
              </a:rPr>
              <a:t>How can you stay involved in the development of these actions?</a:t>
            </a:r>
            <a:endParaRPr lang="en-IE" sz="3200" dirty="0">
              <a:latin typeface="+mj-lt"/>
            </a:endParaRPr>
          </a:p>
        </p:txBody>
      </p:sp>
    </p:spTree>
    <p:extLst>
      <p:ext uri="{BB962C8B-B14F-4D97-AF65-F5344CB8AC3E}">
        <p14:creationId xmlns:p14="http://schemas.microsoft.com/office/powerpoint/2010/main" val="219588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B2D1-29EE-79E2-2456-625B0AB5854A}"/>
              </a:ext>
            </a:extLst>
          </p:cNvPr>
          <p:cNvSpPr>
            <a:spLocks noGrp="1"/>
          </p:cNvSpPr>
          <p:nvPr>
            <p:ph type="title"/>
          </p:nvPr>
        </p:nvSpPr>
        <p:spPr>
          <a:xfrm>
            <a:off x="590005" y="2415994"/>
            <a:ext cx="10515600" cy="1325563"/>
          </a:xfrm>
        </p:spPr>
        <p:txBody>
          <a:bodyPr>
            <a:normAutofit/>
          </a:bodyPr>
          <a:lstStyle/>
          <a:p>
            <a:pPr algn="ctr"/>
            <a:r>
              <a:rPr lang="en-IE" sz="7200" dirty="0">
                <a:solidFill>
                  <a:schemeClr val="tx2"/>
                </a:solidFill>
              </a:rPr>
              <a:t>Thank you</a:t>
            </a:r>
          </a:p>
        </p:txBody>
      </p:sp>
      <p:pic>
        <p:nvPicPr>
          <p:cNvPr id="4" name="Picture 3">
            <a:extLst>
              <a:ext uri="{FF2B5EF4-FFF2-40B4-BE49-F238E27FC236}">
                <a16:creationId xmlns:a16="http://schemas.microsoft.com/office/drawing/2014/main" id="{43698328-3712-4684-A77B-0323E4250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2686" y="6184382"/>
            <a:ext cx="2009313" cy="603445"/>
          </a:xfrm>
          <a:prstGeom prst="rect">
            <a:avLst/>
          </a:prstGeom>
        </p:spPr>
      </p:pic>
      <p:pic>
        <p:nvPicPr>
          <p:cNvPr id="5" name="Picture 4" descr="A close-up of a logo&#10;&#10;Description automatically generated">
            <a:extLst>
              <a:ext uri="{FF2B5EF4-FFF2-40B4-BE49-F238E27FC236}">
                <a16:creationId xmlns:a16="http://schemas.microsoft.com/office/drawing/2014/main" id="{C284CCA6-EBB3-4BAD-8B02-DA4C033D4AC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05491"/>
            <a:ext cx="1669002" cy="652509"/>
          </a:xfrm>
          <a:prstGeom prst="rect">
            <a:avLst/>
          </a:prstGeom>
          <a:noFill/>
          <a:ln>
            <a:noFill/>
          </a:ln>
        </p:spPr>
      </p:pic>
    </p:spTree>
    <p:extLst>
      <p:ext uri="{BB962C8B-B14F-4D97-AF65-F5344CB8AC3E}">
        <p14:creationId xmlns:p14="http://schemas.microsoft.com/office/powerpoint/2010/main" val="39575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FB44A9-DC05-B455-0250-137B6F2F8511}"/>
              </a:ext>
            </a:extLst>
          </p:cNvPr>
          <p:cNvSpPr txBox="1"/>
          <p:nvPr/>
        </p:nvSpPr>
        <p:spPr>
          <a:xfrm>
            <a:off x="689692" y="1425211"/>
            <a:ext cx="2880903" cy="369332"/>
          </a:xfrm>
          <a:prstGeom prst="rect">
            <a:avLst/>
          </a:prstGeom>
          <a:noFill/>
        </p:spPr>
        <p:txBody>
          <a:bodyPr wrap="square" rtlCol="0">
            <a:spAutoFit/>
          </a:bodyPr>
          <a:lstStyle>
            <a:defPPr>
              <a:defRPr lang="en-US"/>
            </a:defPPr>
            <a:lvl1pPr>
              <a:defRPr>
                <a:solidFill>
                  <a:schemeClr val="tx1">
                    <a:lumMod val="95000"/>
                    <a:lumOff val="5000"/>
                  </a:schemeClr>
                </a:solidFill>
                <a:ea typeface="Geist Light" pitchFamily="2" charset="0"/>
                <a:cs typeface="Geist Light" pitchFamily="2" charset="0"/>
              </a:defRPr>
            </a:lvl1pPr>
          </a:lstStyle>
          <a:p>
            <a:pPr algn="r"/>
            <a:r>
              <a:rPr lang="en-GB" dirty="0"/>
              <a:t>We Heard You</a:t>
            </a:r>
            <a:endParaRPr lang="id-ID" dirty="0"/>
          </a:p>
        </p:txBody>
      </p:sp>
      <p:sp>
        <p:nvSpPr>
          <p:cNvPr id="4" name="TextBox 3">
            <a:extLst>
              <a:ext uri="{FF2B5EF4-FFF2-40B4-BE49-F238E27FC236}">
                <a16:creationId xmlns:a16="http://schemas.microsoft.com/office/drawing/2014/main" id="{EDA7009B-93A4-CC75-A9DD-CB0203EDDB21}"/>
              </a:ext>
            </a:extLst>
          </p:cNvPr>
          <p:cNvSpPr txBox="1"/>
          <p:nvPr/>
        </p:nvSpPr>
        <p:spPr>
          <a:xfrm>
            <a:off x="495703" y="1768096"/>
            <a:ext cx="3020946" cy="736548"/>
          </a:xfrm>
          <a:prstGeom prst="rect">
            <a:avLst/>
          </a:prstGeom>
          <a:noFill/>
        </p:spPr>
        <p:txBody>
          <a:bodyPr wrap="square" rtlCol="0">
            <a:spAutoFit/>
          </a:bodyPr>
          <a:lstStyle>
            <a:defPPr>
              <a:defRPr lang="en-US"/>
            </a:defPPr>
            <a:lvl1pPr>
              <a:lnSpc>
                <a:spcPct val="130000"/>
              </a:lnSpc>
              <a:spcBef>
                <a:spcPts val="800"/>
              </a:spcBef>
              <a:defRPr sz="1100">
                <a:solidFill>
                  <a:schemeClr val="tx1">
                    <a:lumMod val="50000"/>
                    <a:lumOff val="50000"/>
                  </a:schemeClr>
                </a:solidFill>
                <a:ea typeface="Geist Light" pitchFamily="2" charset="0"/>
                <a:cs typeface="Geist Light" pitchFamily="2" charset="0"/>
              </a:defRPr>
            </a:lvl1pPr>
          </a:lstStyle>
          <a:p>
            <a:pPr algn="r"/>
            <a:r>
              <a:rPr lang="en-US" dirty="0">
                <a:solidFill>
                  <a:schemeClr val="tx1"/>
                </a:solidFill>
              </a:rPr>
              <a:t>We learned about the </a:t>
            </a:r>
            <a:r>
              <a:rPr lang="en-US" b="1" dirty="0">
                <a:solidFill>
                  <a:schemeClr val="tx1"/>
                </a:solidFill>
              </a:rPr>
              <a:t>COMMON</a:t>
            </a:r>
            <a:r>
              <a:rPr lang="en-US" dirty="0">
                <a:solidFill>
                  <a:schemeClr val="tx1"/>
                </a:solidFill>
              </a:rPr>
              <a:t> and </a:t>
            </a:r>
            <a:r>
              <a:rPr lang="en-US" b="1" dirty="0">
                <a:solidFill>
                  <a:schemeClr val="tx1"/>
                </a:solidFill>
              </a:rPr>
              <a:t>UNIQUE</a:t>
            </a:r>
            <a:r>
              <a:rPr lang="en-US" dirty="0">
                <a:solidFill>
                  <a:schemeClr val="tx1"/>
                </a:solidFill>
              </a:rPr>
              <a:t> challenges faced by Community Groups and Sporting Clubs</a:t>
            </a:r>
          </a:p>
        </p:txBody>
      </p:sp>
      <p:sp>
        <p:nvSpPr>
          <p:cNvPr id="6" name="TextBox 5">
            <a:extLst>
              <a:ext uri="{FF2B5EF4-FFF2-40B4-BE49-F238E27FC236}">
                <a16:creationId xmlns:a16="http://schemas.microsoft.com/office/drawing/2014/main" id="{D234B306-2586-1236-39AA-F5C165794719}"/>
              </a:ext>
            </a:extLst>
          </p:cNvPr>
          <p:cNvSpPr txBox="1"/>
          <p:nvPr/>
        </p:nvSpPr>
        <p:spPr>
          <a:xfrm>
            <a:off x="2207521" y="5389275"/>
            <a:ext cx="2577154" cy="1161793"/>
          </a:xfrm>
          <a:prstGeom prst="rect">
            <a:avLst/>
          </a:prstGeom>
          <a:noFill/>
        </p:spPr>
        <p:txBody>
          <a:bodyPr wrap="square" rtlCol="0">
            <a:spAutoFit/>
          </a:bodyPr>
          <a:lstStyle>
            <a:defPPr>
              <a:defRPr lang="en-US"/>
            </a:defPPr>
            <a:lvl1pPr>
              <a:lnSpc>
                <a:spcPct val="130000"/>
              </a:lnSpc>
              <a:spcBef>
                <a:spcPts val="800"/>
              </a:spcBef>
              <a:defRPr sz="1100">
                <a:solidFill>
                  <a:schemeClr val="tx1">
                    <a:lumMod val="50000"/>
                    <a:lumOff val="50000"/>
                  </a:schemeClr>
                </a:solidFill>
                <a:ea typeface="Geist Light" pitchFamily="2" charset="0"/>
                <a:cs typeface="Geist Light" pitchFamily="2" charset="0"/>
              </a:defRPr>
            </a:lvl1pPr>
          </a:lstStyle>
          <a:p>
            <a:pPr algn="r">
              <a:lnSpc>
                <a:spcPct val="130000"/>
              </a:lnSpc>
              <a:spcBef>
                <a:spcPts val="800"/>
              </a:spcBef>
            </a:pPr>
            <a:r>
              <a:rPr lang="en-US" sz="1100" dirty="0">
                <a:solidFill>
                  <a:schemeClr val="tx1"/>
                </a:solidFill>
                <a:ea typeface="Geist Light" pitchFamily="2" charset="0"/>
                <a:cs typeface="Geist Light" pitchFamily="2" charset="0"/>
              </a:rPr>
              <a:t>Free Policy Development Workshops.</a:t>
            </a:r>
          </a:p>
          <a:p>
            <a:pPr algn="r">
              <a:lnSpc>
                <a:spcPct val="130000"/>
              </a:lnSpc>
              <a:spcBef>
                <a:spcPts val="800"/>
              </a:spcBef>
            </a:pPr>
            <a:r>
              <a:rPr lang="en-US" dirty="0">
                <a:solidFill>
                  <a:schemeClr val="tx1"/>
                </a:solidFill>
              </a:rPr>
              <a:t>Free events on substance use, nutrition and well-being.</a:t>
            </a:r>
            <a:endParaRPr lang="en-US" sz="1100" dirty="0">
              <a:solidFill>
                <a:schemeClr val="tx1"/>
              </a:solidFill>
              <a:ea typeface="Geist Light" pitchFamily="2" charset="0"/>
              <a:cs typeface="Geist Light" pitchFamily="2" charset="0"/>
            </a:endParaRPr>
          </a:p>
          <a:p>
            <a:pPr algn="r">
              <a:lnSpc>
                <a:spcPct val="130000"/>
              </a:lnSpc>
              <a:spcBef>
                <a:spcPts val="800"/>
              </a:spcBef>
            </a:pPr>
            <a:endParaRPr lang="en-US" sz="1100" dirty="0">
              <a:solidFill>
                <a:schemeClr val="tx1">
                  <a:lumMod val="50000"/>
                  <a:lumOff val="50000"/>
                </a:schemeClr>
              </a:solidFill>
              <a:ea typeface="Geist Light" pitchFamily="2" charset="0"/>
              <a:cs typeface="Geist Light" pitchFamily="2" charset="0"/>
            </a:endParaRPr>
          </a:p>
        </p:txBody>
      </p:sp>
      <p:sp>
        <p:nvSpPr>
          <p:cNvPr id="7" name="TextBox 6">
            <a:extLst>
              <a:ext uri="{FF2B5EF4-FFF2-40B4-BE49-F238E27FC236}">
                <a16:creationId xmlns:a16="http://schemas.microsoft.com/office/drawing/2014/main" id="{1109378D-E94E-374E-C14E-1C0DBF3A2743}"/>
              </a:ext>
            </a:extLst>
          </p:cNvPr>
          <p:cNvSpPr txBox="1"/>
          <p:nvPr/>
        </p:nvSpPr>
        <p:spPr>
          <a:xfrm>
            <a:off x="2102812" y="5047237"/>
            <a:ext cx="2672992" cy="369332"/>
          </a:xfrm>
          <a:prstGeom prst="rect">
            <a:avLst/>
          </a:prstGeom>
          <a:noFill/>
        </p:spPr>
        <p:txBody>
          <a:bodyPr wrap="square" rtlCol="0">
            <a:spAutoFit/>
          </a:bodyPr>
          <a:lstStyle>
            <a:defPPr>
              <a:defRPr lang="en-US"/>
            </a:defPPr>
            <a:lvl1pPr>
              <a:defRPr>
                <a:solidFill>
                  <a:schemeClr val="tx1">
                    <a:lumMod val="95000"/>
                    <a:lumOff val="5000"/>
                  </a:schemeClr>
                </a:solidFill>
                <a:ea typeface="Geist Light" pitchFamily="2" charset="0"/>
                <a:cs typeface="Geist Light" pitchFamily="2" charset="0"/>
              </a:defRPr>
            </a:lvl1pPr>
          </a:lstStyle>
          <a:p>
            <a:pPr algn="r"/>
            <a:r>
              <a:rPr lang="en-US" dirty="0"/>
              <a:t>More Training / Education</a:t>
            </a:r>
            <a:endParaRPr lang="id-ID" dirty="0"/>
          </a:p>
        </p:txBody>
      </p:sp>
      <p:sp>
        <p:nvSpPr>
          <p:cNvPr id="9" name="TextBox 8">
            <a:extLst>
              <a:ext uri="{FF2B5EF4-FFF2-40B4-BE49-F238E27FC236}">
                <a16:creationId xmlns:a16="http://schemas.microsoft.com/office/drawing/2014/main" id="{DEA1F047-9AF6-8434-EFF4-5298DCC35609}"/>
              </a:ext>
            </a:extLst>
          </p:cNvPr>
          <p:cNvSpPr txBox="1"/>
          <p:nvPr/>
        </p:nvSpPr>
        <p:spPr>
          <a:xfrm>
            <a:off x="420515" y="3397322"/>
            <a:ext cx="2414857" cy="369332"/>
          </a:xfrm>
          <a:prstGeom prst="rect">
            <a:avLst/>
          </a:prstGeom>
          <a:noFill/>
        </p:spPr>
        <p:txBody>
          <a:bodyPr wrap="square" rtlCol="0">
            <a:spAutoFit/>
          </a:bodyPr>
          <a:lstStyle>
            <a:defPPr>
              <a:defRPr lang="en-US"/>
            </a:defPPr>
            <a:lvl1pPr>
              <a:defRPr>
                <a:solidFill>
                  <a:schemeClr val="tx1">
                    <a:lumMod val="95000"/>
                    <a:lumOff val="5000"/>
                  </a:schemeClr>
                </a:solidFill>
                <a:ea typeface="Geist Light" pitchFamily="2" charset="0"/>
                <a:cs typeface="Geist Light" pitchFamily="2" charset="0"/>
              </a:defRPr>
            </a:lvl1pPr>
          </a:lstStyle>
          <a:p>
            <a:pPr algn="r"/>
            <a:r>
              <a:rPr lang="en-US" dirty="0"/>
              <a:t>It’s Emotional</a:t>
            </a:r>
            <a:endParaRPr lang="id-ID" dirty="0"/>
          </a:p>
        </p:txBody>
      </p:sp>
      <p:sp>
        <p:nvSpPr>
          <p:cNvPr id="10" name="TextBox 9">
            <a:extLst>
              <a:ext uri="{FF2B5EF4-FFF2-40B4-BE49-F238E27FC236}">
                <a16:creationId xmlns:a16="http://schemas.microsoft.com/office/drawing/2014/main" id="{7D8E34BD-A43D-E56F-EECA-F7A07595313A}"/>
              </a:ext>
            </a:extLst>
          </p:cNvPr>
          <p:cNvSpPr txBox="1"/>
          <p:nvPr/>
        </p:nvSpPr>
        <p:spPr>
          <a:xfrm>
            <a:off x="420515" y="3727934"/>
            <a:ext cx="2414857" cy="956609"/>
          </a:xfrm>
          <a:prstGeom prst="rect">
            <a:avLst/>
          </a:prstGeom>
          <a:noFill/>
        </p:spPr>
        <p:txBody>
          <a:bodyPr wrap="square" rtlCol="0">
            <a:spAutoFit/>
          </a:bodyPr>
          <a:lstStyle>
            <a:defPPr>
              <a:defRPr lang="en-US"/>
            </a:defPPr>
            <a:lvl1pPr>
              <a:lnSpc>
                <a:spcPct val="130000"/>
              </a:lnSpc>
              <a:spcBef>
                <a:spcPts val="800"/>
              </a:spcBef>
              <a:defRPr sz="1100">
                <a:solidFill>
                  <a:schemeClr val="tx1">
                    <a:lumMod val="50000"/>
                    <a:lumOff val="50000"/>
                  </a:schemeClr>
                </a:solidFill>
                <a:ea typeface="Geist Light" pitchFamily="2" charset="0"/>
                <a:cs typeface="Geist Light" pitchFamily="2" charset="0"/>
              </a:defRPr>
            </a:lvl1pPr>
          </a:lstStyle>
          <a:p>
            <a:pPr algn="r">
              <a:spcBef>
                <a:spcPts val="800"/>
              </a:spcBef>
            </a:pPr>
            <a:r>
              <a:rPr lang="en-US" dirty="0">
                <a:solidFill>
                  <a:schemeClr val="tx1"/>
                </a:solidFill>
              </a:rPr>
              <a:t>We understand it. Club members are parents, business owners, have lived experience and there are those with many years of recovery.</a:t>
            </a:r>
          </a:p>
        </p:txBody>
      </p:sp>
      <p:sp>
        <p:nvSpPr>
          <p:cNvPr id="12" name="TextBox 11">
            <a:extLst>
              <a:ext uri="{FF2B5EF4-FFF2-40B4-BE49-F238E27FC236}">
                <a16:creationId xmlns:a16="http://schemas.microsoft.com/office/drawing/2014/main" id="{61DAC51F-7FE1-A5BF-74C3-D2F991EE7EA9}"/>
              </a:ext>
            </a:extLst>
          </p:cNvPr>
          <p:cNvSpPr txBox="1"/>
          <p:nvPr/>
        </p:nvSpPr>
        <p:spPr>
          <a:xfrm flipH="1">
            <a:off x="7997569" y="1259320"/>
            <a:ext cx="2414856" cy="369332"/>
          </a:xfrm>
          <a:prstGeom prst="rect">
            <a:avLst/>
          </a:prstGeom>
          <a:noFill/>
        </p:spPr>
        <p:txBody>
          <a:bodyPr wrap="square" rtlCol="0">
            <a:spAutoFit/>
          </a:bodyPr>
          <a:lstStyle>
            <a:defPPr>
              <a:defRPr lang="en-US"/>
            </a:defPPr>
            <a:lvl1pPr>
              <a:defRPr>
                <a:solidFill>
                  <a:schemeClr val="tx1">
                    <a:lumMod val="95000"/>
                    <a:lumOff val="5000"/>
                  </a:schemeClr>
                </a:solidFill>
                <a:ea typeface="Geist Light" pitchFamily="2" charset="0"/>
                <a:cs typeface="Geist Light" pitchFamily="2" charset="0"/>
              </a:defRPr>
            </a:lvl1pPr>
          </a:lstStyle>
          <a:p>
            <a:r>
              <a:rPr lang="en-US" dirty="0"/>
              <a:t>We Are Progressing</a:t>
            </a:r>
            <a:endParaRPr lang="id-ID" dirty="0"/>
          </a:p>
        </p:txBody>
      </p:sp>
      <p:sp>
        <p:nvSpPr>
          <p:cNvPr id="13" name="TextBox 12">
            <a:extLst>
              <a:ext uri="{FF2B5EF4-FFF2-40B4-BE49-F238E27FC236}">
                <a16:creationId xmlns:a16="http://schemas.microsoft.com/office/drawing/2014/main" id="{B55CD790-7CE7-5C67-777F-DFE4D966399B}"/>
              </a:ext>
            </a:extLst>
          </p:cNvPr>
          <p:cNvSpPr txBox="1"/>
          <p:nvPr/>
        </p:nvSpPr>
        <p:spPr>
          <a:xfrm flipH="1">
            <a:off x="8023878" y="1619794"/>
            <a:ext cx="2414857" cy="736548"/>
          </a:xfrm>
          <a:prstGeom prst="rect">
            <a:avLst/>
          </a:prstGeom>
          <a:noFill/>
        </p:spPr>
        <p:txBody>
          <a:bodyPr wrap="square" rtlCol="0">
            <a:spAutoFit/>
          </a:bodyPr>
          <a:lstStyle>
            <a:defPPr>
              <a:defRPr lang="en-US"/>
            </a:defPPr>
            <a:lvl1pPr>
              <a:lnSpc>
                <a:spcPct val="130000"/>
              </a:lnSpc>
              <a:spcBef>
                <a:spcPts val="800"/>
              </a:spcBef>
              <a:defRPr sz="1100">
                <a:solidFill>
                  <a:schemeClr val="tx1">
                    <a:lumMod val="50000"/>
                    <a:lumOff val="50000"/>
                  </a:schemeClr>
                </a:solidFill>
                <a:ea typeface="Geist Light" pitchFamily="2" charset="0"/>
                <a:cs typeface="Geist Light" pitchFamily="2" charset="0"/>
              </a:defRPr>
            </a:lvl1pPr>
          </a:lstStyle>
          <a:p>
            <a:r>
              <a:rPr lang="en-US" dirty="0">
                <a:solidFill>
                  <a:schemeClr val="tx1"/>
                </a:solidFill>
              </a:rPr>
              <a:t>Progress is being made and we are committed to continuing to build on what has been started. </a:t>
            </a:r>
          </a:p>
        </p:txBody>
      </p:sp>
      <p:sp>
        <p:nvSpPr>
          <p:cNvPr id="15" name="TextBox 14">
            <a:extLst>
              <a:ext uri="{FF2B5EF4-FFF2-40B4-BE49-F238E27FC236}">
                <a16:creationId xmlns:a16="http://schemas.microsoft.com/office/drawing/2014/main" id="{60BB529B-EAA1-22BB-DD57-BBAB5A2B542B}"/>
              </a:ext>
            </a:extLst>
          </p:cNvPr>
          <p:cNvSpPr txBox="1"/>
          <p:nvPr/>
        </p:nvSpPr>
        <p:spPr>
          <a:xfrm flipH="1">
            <a:off x="9221631" y="3228513"/>
            <a:ext cx="2414857" cy="736548"/>
          </a:xfrm>
          <a:prstGeom prst="rect">
            <a:avLst/>
          </a:prstGeom>
          <a:noFill/>
        </p:spPr>
        <p:txBody>
          <a:bodyPr wrap="square" rtlCol="0">
            <a:spAutoFit/>
          </a:bodyPr>
          <a:lstStyle>
            <a:defPPr>
              <a:defRPr lang="en-US"/>
            </a:defPPr>
            <a:lvl1pPr>
              <a:lnSpc>
                <a:spcPct val="130000"/>
              </a:lnSpc>
              <a:spcBef>
                <a:spcPts val="800"/>
              </a:spcBef>
              <a:defRPr sz="1100">
                <a:solidFill>
                  <a:schemeClr val="tx1">
                    <a:lumMod val="50000"/>
                    <a:lumOff val="50000"/>
                  </a:schemeClr>
                </a:solidFill>
                <a:ea typeface="Geist Light" pitchFamily="2" charset="0"/>
                <a:cs typeface="Geist Light" pitchFamily="2" charset="0"/>
              </a:defRPr>
            </a:lvl1pPr>
          </a:lstStyle>
          <a:p>
            <a:pPr>
              <a:lnSpc>
                <a:spcPct val="130000"/>
              </a:lnSpc>
              <a:spcBef>
                <a:spcPts val="800"/>
              </a:spcBef>
            </a:pPr>
            <a:r>
              <a:rPr lang="en-US" sz="1100" dirty="0">
                <a:solidFill>
                  <a:schemeClr val="tx1"/>
                </a:solidFill>
                <a:ea typeface="Geist Light" pitchFamily="2" charset="0"/>
                <a:cs typeface="Geist Light" pitchFamily="2" charset="0"/>
              </a:rPr>
              <a:t>Supported by the National Voluntary Drugs and Alcohol Sector to provide sharps training to clubs and groups.</a:t>
            </a:r>
          </a:p>
        </p:txBody>
      </p:sp>
      <p:sp>
        <p:nvSpPr>
          <p:cNvPr id="16" name="TextBox 15">
            <a:extLst>
              <a:ext uri="{FF2B5EF4-FFF2-40B4-BE49-F238E27FC236}">
                <a16:creationId xmlns:a16="http://schemas.microsoft.com/office/drawing/2014/main" id="{10F0DB22-3A57-481A-B30C-4651E4B54059}"/>
              </a:ext>
            </a:extLst>
          </p:cNvPr>
          <p:cNvSpPr txBox="1"/>
          <p:nvPr/>
        </p:nvSpPr>
        <p:spPr>
          <a:xfrm flipH="1">
            <a:off x="9231306" y="2934800"/>
            <a:ext cx="2322729" cy="369332"/>
          </a:xfrm>
          <a:prstGeom prst="rect">
            <a:avLst/>
          </a:prstGeom>
          <a:noFill/>
        </p:spPr>
        <p:txBody>
          <a:bodyPr wrap="square" rtlCol="0">
            <a:spAutoFit/>
          </a:bodyPr>
          <a:lstStyle>
            <a:defPPr>
              <a:defRPr lang="en-US"/>
            </a:defPPr>
            <a:lvl1pPr>
              <a:defRPr>
                <a:solidFill>
                  <a:schemeClr val="tx1">
                    <a:lumMod val="95000"/>
                    <a:lumOff val="5000"/>
                  </a:schemeClr>
                </a:solidFill>
                <a:ea typeface="Geist Light" pitchFamily="2" charset="0"/>
                <a:cs typeface="Geist Light" pitchFamily="2" charset="0"/>
              </a:defRPr>
            </a:lvl1pPr>
          </a:lstStyle>
          <a:p>
            <a:r>
              <a:rPr lang="en-US" dirty="0"/>
              <a:t>Sharps Training</a:t>
            </a:r>
            <a:endParaRPr lang="id-ID" dirty="0"/>
          </a:p>
        </p:txBody>
      </p:sp>
      <p:sp>
        <p:nvSpPr>
          <p:cNvPr id="18" name="TextBox 17">
            <a:extLst>
              <a:ext uri="{FF2B5EF4-FFF2-40B4-BE49-F238E27FC236}">
                <a16:creationId xmlns:a16="http://schemas.microsoft.com/office/drawing/2014/main" id="{7A9EAB37-F814-75DA-13C2-2544DA93AC24}"/>
              </a:ext>
            </a:extLst>
          </p:cNvPr>
          <p:cNvSpPr txBox="1"/>
          <p:nvPr/>
        </p:nvSpPr>
        <p:spPr>
          <a:xfrm flipH="1">
            <a:off x="7374497" y="4837232"/>
            <a:ext cx="2896620" cy="369332"/>
          </a:xfrm>
          <a:prstGeom prst="rect">
            <a:avLst/>
          </a:prstGeom>
          <a:noFill/>
        </p:spPr>
        <p:txBody>
          <a:bodyPr wrap="square" rtlCol="0">
            <a:spAutoFit/>
          </a:bodyPr>
          <a:lstStyle>
            <a:defPPr>
              <a:defRPr lang="en-US"/>
            </a:defPPr>
            <a:lvl1pPr>
              <a:defRPr>
                <a:solidFill>
                  <a:schemeClr val="tx1">
                    <a:lumMod val="95000"/>
                    <a:lumOff val="5000"/>
                  </a:schemeClr>
                </a:solidFill>
                <a:ea typeface="Geist Light" pitchFamily="2" charset="0"/>
                <a:cs typeface="Geist Light" pitchFamily="2" charset="0"/>
              </a:defRPr>
            </a:lvl1pPr>
          </a:lstStyle>
          <a:p>
            <a:r>
              <a:rPr lang="en-US" dirty="0" err="1"/>
              <a:t>Centralising</a:t>
            </a:r>
            <a:r>
              <a:rPr lang="en-US" dirty="0"/>
              <a:t> Information</a:t>
            </a:r>
            <a:endParaRPr lang="id-ID" dirty="0"/>
          </a:p>
        </p:txBody>
      </p:sp>
      <p:sp>
        <p:nvSpPr>
          <p:cNvPr id="19" name="TextBox 18">
            <a:extLst>
              <a:ext uri="{FF2B5EF4-FFF2-40B4-BE49-F238E27FC236}">
                <a16:creationId xmlns:a16="http://schemas.microsoft.com/office/drawing/2014/main" id="{BE81D6F1-2D77-8398-2866-868F398508E9}"/>
              </a:ext>
            </a:extLst>
          </p:cNvPr>
          <p:cNvSpPr txBox="1"/>
          <p:nvPr/>
        </p:nvSpPr>
        <p:spPr>
          <a:xfrm flipH="1">
            <a:off x="7406111" y="5155864"/>
            <a:ext cx="2414857" cy="1279261"/>
          </a:xfrm>
          <a:prstGeom prst="rect">
            <a:avLst/>
          </a:prstGeom>
          <a:noFill/>
        </p:spPr>
        <p:txBody>
          <a:bodyPr wrap="square" rtlCol="0">
            <a:spAutoFit/>
          </a:bodyPr>
          <a:lstStyle>
            <a:defPPr>
              <a:defRPr lang="en-US"/>
            </a:defPPr>
            <a:lvl1pPr>
              <a:lnSpc>
                <a:spcPct val="130000"/>
              </a:lnSpc>
              <a:spcBef>
                <a:spcPts val="800"/>
              </a:spcBef>
              <a:defRPr sz="1100">
                <a:solidFill>
                  <a:schemeClr val="tx1">
                    <a:lumMod val="50000"/>
                    <a:lumOff val="50000"/>
                  </a:schemeClr>
                </a:solidFill>
                <a:ea typeface="Geist Light" pitchFamily="2" charset="0"/>
                <a:cs typeface="Geist Light" pitchFamily="2" charset="0"/>
              </a:defRPr>
            </a:lvl1pPr>
          </a:lstStyle>
          <a:p>
            <a:pPr>
              <a:lnSpc>
                <a:spcPct val="130000"/>
              </a:lnSpc>
              <a:spcBef>
                <a:spcPts val="800"/>
              </a:spcBef>
            </a:pPr>
            <a:r>
              <a:rPr lang="en-US" sz="1100" dirty="0">
                <a:solidFill>
                  <a:schemeClr val="tx1"/>
                </a:solidFill>
                <a:ea typeface="Geist Light" pitchFamily="2" charset="0"/>
                <a:cs typeface="Geist Light" pitchFamily="2" charset="0"/>
              </a:rPr>
              <a:t>The creation of an online substance support services directory.</a:t>
            </a:r>
          </a:p>
          <a:p>
            <a:pPr>
              <a:lnSpc>
                <a:spcPct val="130000"/>
              </a:lnSpc>
              <a:spcBef>
                <a:spcPts val="800"/>
              </a:spcBef>
            </a:pPr>
            <a:r>
              <a:rPr lang="en-US" sz="1100" dirty="0">
                <a:solidFill>
                  <a:schemeClr val="tx1"/>
                </a:solidFill>
                <a:ea typeface="Geist Light" pitchFamily="2" charset="0"/>
                <a:cs typeface="Geist Light" pitchFamily="2" charset="0"/>
              </a:rPr>
              <a:t>Listing services by category and showin</a:t>
            </a:r>
            <a:r>
              <a:rPr lang="en-US" dirty="0">
                <a:solidFill>
                  <a:schemeClr val="tx1"/>
                </a:solidFill>
              </a:rPr>
              <a:t>g those open after normal business hours.</a:t>
            </a:r>
            <a:endParaRPr lang="en-US" sz="1100" dirty="0">
              <a:solidFill>
                <a:schemeClr val="tx1"/>
              </a:solidFill>
              <a:ea typeface="Geist Light" pitchFamily="2" charset="0"/>
              <a:cs typeface="Geist Light" pitchFamily="2" charset="0"/>
            </a:endParaRPr>
          </a:p>
        </p:txBody>
      </p:sp>
      <p:grpSp>
        <p:nvGrpSpPr>
          <p:cNvPr id="20" name="Group 19">
            <a:extLst>
              <a:ext uri="{FF2B5EF4-FFF2-40B4-BE49-F238E27FC236}">
                <a16:creationId xmlns:a16="http://schemas.microsoft.com/office/drawing/2014/main" id="{6582E036-3E77-009E-EBF2-71A37F9A4220}"/>
              </a:ext>
            </a:extLst>
          </p:cNvPr>
          <p:cNvGrpSpPr/>
          <p:nvPr/>
        </p:nvGrpSpPr>
        <p:grpSpPr>
          <a:xfrm>
            <a:off x="3631639" y="1355928"/>
            <a:ext cx="562794" cy="562794"/>
            <a:chOff x="3205479" y="1848986"/>
            <a:chExt cx="562794" cy="562794"/>
          </a:xfrm>
        </p:grpSpPr>
        <p:sp>
          <p:nvSpPr>
            <p:cNvPr id="21" name="Oval 20">
              <a:extLst>
                <a:ext uri="{FF2B5EF4-FFF2-40B4-BE49-F238E27FC236}">
                  <a16:creationId xmlns:a16="http://schemas.microsoft.com/office/drawing/2014/main" id="{31EE7999-0622-F9FB-9443-2169B47BF8FD}"/>
                </a:ext>
              </a:extLst>
            </p:cNvPr>
            <p:cNvSpPr/>
            <p:nvPr/>
          </p:nvSpPr>
          <p:spPr>
            <a:xfrm>
              <a:off x="3205479" y="1848986"/>
              <a:ext cx="562794" cy="562794"/>
            </a:xfrm>
            <a:prstGeom prst="ellipse">
              <a:avLst/>
            </a:prstGeom>
            <a:solidFill>
              <a:srgbClr val="76226D">
                <a:alpha val="66000"/>
              </a:srgb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tx1">
                    <a:lumMod val="95000"/>
                    <a:lumOff val="5000"/>
                  </a:schemeClr>
                </a:solidFill>
              </a:endParaRPr>
            </a:p>
          </p:txBody>
        </p:sp>
        <p:sp>
          <p:nvSpPr>
            <p:cNvPr id="22" name="TextBox 21">
              <a:extLst>
                <a:ext uri="{FF2B5EF4-FFF2-40B4-BE49-F238E27FC236}">
                  <a16:creationId xmlns:a16="http://schemas.microsoft.com/office/drawing/2014/main" id="{5B8DC1C8-F174-6289-4561-D6BC3F793BBD}"/>
                </a:ext>
              </a:extLst>
            </p:cNvPr>
            <p:cNvSpPr txBox="1"/>
            <p:nvPr/>
          </p:nvSpPr>
          <p:spPr>
            <a:xfrm>
              <a:off x="3215154" y="1961106"/>
              <a:ext cx="543444" cy="338554"/>
            </a:xfrm>
            <a:prstGeom prst="rect">
              <a:avLst/>
            </a:prstGeom>
            <a:noFill/>
          </p:spPr>
          <p:txBody>
            <a:bodyPr wrap="square" rtlCol="0">
              <a:spAutoFit/>
            </a:bodyPr>
            <a:lstStyle/>
            <a:p>
              <a:pPr algn="ctr"/>
              <a:r>
                <a:rPr lang="en-US" sz="1600" dirty="0">
                  <a:solidFill>
                    <a:schemeClr val="bg1"/>
                  </a:solidFill>
                  <a:ea typeface="Roboto Black" panose="02000000000000000000" pitchFamily="2" charset="0"/>
                </a:rPr>
                <a:t>01</a:t>
              </a:r>
            </a:p>
          </p:txBody>
        </p:sp>
      </p:grpSp>
      <p:grpSp>
        <p:nvGrpSpPr>
          <p:cNvPr id="86" name="Group 85">
            <a:extLst>
              <a:ext uri="{FF2B5EF4-FFF2-40B4-BE49-F238E27FC236}">
                <a16:creationId xmlns:a16="http://schemas.microsoft.com/office/drawing/2014/main" id="{FFD83639-0D9F-165D-6599-E055CDB093B1}"/>
              </a:ext>
            </a:extLst>
          </p:cNvPr>
          <p:cNvGrpSpPr/>
          <p:nvPr/>
        </p:nvGrpSpPr>
        <p:grpSpPr>
          <a:xfrm>
            <a:off x="2893631" y="3277240"/>
            <a:ext cx="562794" cy="562794"/>
            <a:chOff x="2893631" y="3277240"/>
            <a:chExt cx="562794" cy="562794"/>
          </a:xfrm>
        </p:grpSpPr>
        <p:sp>
          <p:nvSpPr>
            <p:cNvPr id="24" name="Oval 23">
              <a:extLst>
                <a:ext uri="{FF2B5EF4-FFF2-40B4-BE49-F238E27FC236}">
                  <a16:creationId xmlns:a16="http://schemas.microsoft.com/office/drawing/2014/main" id="{4DE3A7CA-40C5-F678-21D2-FB93F2C04F21}"/>
                </a:ext>
              </a:extLst>
            </p:cNvPr>
            <p:cNvSpPr/>
            <p:nvPr/>
          </p:nvSpPr>
          <p:spPr>
            <a:xfrm>
              <a:off x="2893631" y="3277240"/>
              <a:ext cx="562794" cy="562794"/>
            </a:xfrm>
            <a:prstGeom prst="ellipse">
              <a:avLst/>
            </a:prstGeom>
            <a:solidFill>
              <a:srgbClr val="66CFE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1DDBD56-1F86-DB47-54A6-17460536B819}"/>
                </a:ext>
              </a:extLst>
            </p:cNvPr>
            <p:cNvSpPr txBox="1"/>
            <p:nvPr/>
          </p:nvSpPr>
          <p:spPr>
            <a:xfrm>
              <a:off x="2903306" y="3389360"/>
              <a:ext cx="543444" cy="338554"/>
            </a:xfrm>
            <a:prstGeom prst="rect">
              <a:avLst/>
            </a:prstGeom>
            <a:noFill/>
          </p:spPr>
          <p:txBody>
            <a:bodyPr wrap="square" rtlCol="0">
              <a:spAutoFit/>
            </a:bodyPr>
            <a:lstStyle/>
            <a:p>
              <a:pPr algn="ctr"/>
              <a:r>
                <a:rPr lang="en-US" sz="1600" b="1" dirty="0">
                  <a:solidFill>
                    <a:schemeClr val="bg1"/>
                  </a:solidFill>
                  <a:ea typeface="Roboto Black" panose="02000000000000000000" pitchFamily="2" charset="0"/>
                </a:rPr>
                <a:t>02</a:t>
              </a:r>
            </a:p>
          </p:txBody>
        </p:sp>
      </p:grpSp>
      <p:grpSp>
        <p:nvGrpSpPr>
          <p:cNvPr id="26" name="Group 25">
            <a:extLst>
              <a:ext uri="{FF2B5EF4-FFF2-40B4-BE49-F238E27FC236}">
                <a16:creationId xmlns:a16="http://schemas.microsoft.com/office/drawing/2014/main" id="{984087C9-21DC-CB41-13B0-7487963BA2A6}"/>
              </a:ext>
            </a:extLst>
          </p:cNvPr>
          <p:cNvGrpSpPr/>
          <p:nvPr/>
        </p:nvGrpSpPr>
        <p:grpSpPr>
          <a:xfrm>
            <a:off x="4796288" y="4770096"/>
            <a:ext cx="562794" cy="562794"/>
            <a:chOff x="3205479" y="1848986"/>
            <a:chExt cx="562794" cy="562794"/>
          </a:xfrm>
        </p:grpSpPr>
        <p:sp>
          <p:nvSpPr>
            <p:cNvPr id="27" name="Oval 26">
              <a:extLst>
                <a:ext uri="{FF2B5EF4-FFF2-40B4-BE49-F238E27FC236}">
                  <a16:creationId xmlns:a16="http://schemas.microsoft.com/office/drawing/2014/main" id="{E4270902-693F-5AFD-9400-9B9FF9C838B9}"/>
                </a:ext>
              </a:extLst>
            </p:cNvPr>
            <p:cNvSpPr/>
            <p:nvPr/>
          </p:nvSpPr>
          <p:spPr>
            <a:xfrm>
              <a:off x="3205479" y="1848986"/>
              <a:ext cx="562794" cy="562794"/>
            </a:xfrm>
            <a:prstGeom prst="ellipse">
              <a:avLst/>
            </a:prstGeom>
            <a:solidFill>
              <a:srgbClr val="D60058">
                <a:alpha val="66000"/>
              </a:srgb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tx1">
                    <a:lumMod val="95000"/>
                    <a:lumOff val="5000"/>
                  </a:schemeClr>
                </a:solidFill>
              </a:endParaRPr>
            </a:p>
          </p:txBody>
        </p:sp>
        <p:sp>
          <p:nvSpPr>
            <p:cNvPr id="28" name="TextBox 27">
              <a:extLst>
                <a:ext uri="{FF2B5EF4-FFF2-40B4-BE49-F238E27FC236}">
                  <a16:creationId xmlns:a16="http://schemas.microsoft.com/office/drawing/2014/main" id="{54647F06-F5A9-8B92-B114-C74621A51C9B}"/>
                </a:ext>
              </a:extLst>
            </p:cNvPr>
            <p:cNvSpPr txBox="1"/>
            <p:nvPr/>
          </p:nvSpPr>
          <p:spPr>
            <a:xfrm>
              <a:off x="3215154" y="1961106"/>
              <a:ext cx="543444" cy="338554"/>
            </a:xfrm>
            <a:prstGeom prst="rect">
              <a:avLst/>
            </a:prstGeom>
            <a:noFill/>
          </p:spPr>
          <p:txBody>
            <a:bodyPr wrap="square" rtlCol="0">
              <a:spAutoFit/>
            </a:bodyPr>
            <a:lstStyle/>
            <a:p>
              <a:pPr algn="ctr"/>
              <a:r>
                <a:rPr lang="en-US" sz="1600" b="1" dirty="0">
                  <a:solidFill>
                    <a:schemeClr val="bg1"/>
                  </a:solidFill>
                  <a:ea typeface="Roboto Black" panose="02000000000000000000" pitchFamily="2" charset="0"/>
                </a:rPr>
                <a:t>03</a:t>
              </a:r>
            </a:p>
          </p:txBody>
        </p:sp>
      </p:grpSp>
      <p:grpSp>
        <p:nvGrpSpPr>
          <p:cNvPr id="29" name="Group 28">
            <a:extLst>
              <a:ext uri="{FF2B5EF4-FFF2-40B4-BE49-F238E27FC236}">
                <a16:creationId xmlns:a16="http://schemas.microsoft.com/office/drawing/2014/main" id="{37E235B2-3DD9-3975-7F5A-8B2E66231A00}"/>
              </a:ext>
            </a:extLst>
          </p:cNvPr>
          <p:cNvGrpSpPr/>
          <p:nvPr/>
        </p:nvGrpSpPr>
        <p:grpSpPr>
          <a:xfrm>
            <a:off x="6704914" y="4770096"/>
            <a:ext cx="562794" cy="562794"/>
            <a:chOff x="3205479" y="1848986"/>
            <a:chExt cx="562794" cy="562794"/>
          </a:xfrm>
        </p:grpSpPr>
        <p:sp>
          <p:nvSpPr>
            <p:cNvPr id="30" name="Oval 29">
              <a:extLst>
                <a:ext uri="{FF2B5EF4-FFF2-40B4-BE49-F238E27FC236}">
                  <a16:creationId xmlns:a16="http://schemas.microsoft.com/office/drawing/2014/main" id="{61377767-86E0-3BBB-1968-E1AFBBE57E66}"/>
                </a:ext>
              </a:extLst>
            </p:cNvPr>
            <p:cNvSpPr/>
            <p:nvPr/>
          </p:nvSpPr>
          <p:spPr>
            <a:xfrm>
              <a:off x="3205479" y="1848986"/>
              <a:ext cx="562794" cy="562794"/>
            </a:xfrm>
            <a:prstGeom prst="ellipse">
              <a:avLst/>
            </a:prstGeom>
            <a:solidFill>
              <a:srgbClr val="76226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5D82ACC-DF4A-7E99-DDEB-0E56D681AD64}"/>
                </a:ext>
              </a:extLst>
            </p:cNvPr>
            <p:cNvSpPr txBox="1"/>
            <p:nvPr/>
          </p:nvSpPr>
          <p:spPr>
            <a:xfrm>
              <a:off x="3215154" y="1961106"/>
              <a:ext cx="543444" cy="338554"/>
            </a:xfrm>
            <a:prstGeom prst="rect">
              <a:avLst/>
            </a:prstGeom>
            <a:noFill/>
          </p:spPr>
          <p:txBody>
            <a:bodyPr wrap="square" rtlCol="0">
              <a:spAutoFit/>
            </a:bodyPr>
            <a:lstStyle/>
            <a:p>
              <a:pPr algn="ctr"/>
              <a:r>
                <a:rPr lang="en-US" sz="1600" dirty="0">
                  <a:solidFill>
                    <a:schemeClr val="bg1"/>
                  </a:solidFill>
                  <a:ea typeface="Roboto Black" panose="02000000000000000000" pitchFamily="2" charset="0"/>
                </a:rPr>
                <a:t>04</a:t>
              </a:r>
            </a:p>
          </p:txBody>
        </p:sp>
      </p:grpSp>
      <p:grpSp>
        <p:nvGrpSpPr>
          <p:cNvPr id="32" name="Group 31">
            <a:extLst>
              <a:ext uri="{FF2B5EF4-FFF2-40B4-BE49-F238E27FC236}">
                <a16:creationId xmlns:a16="http://schemas.microsoft.com/office/drawing/2014/main" id="{F7131293-269B-A799-A714-BAAC8E832001}"/>
              </a:ext>
            </a:extLst>
          </p:cNvPr>
          <p:cNvGrpSpPr/>
          <p:nvPr/>
        </p:nvGrpSpPr>
        <p:grpSpPr>
          <a:xfrm>
            <a:off x="8462331" y="3010772"/>
            <a:ext cx="562794" cy="562794"/>
            <a:chOff x="3205479" y="1848986"/>
            <a:chExt cx="562794" cy="562794"/>
          </a:xfrm>
        </p:grpSpPr>
        <p:sp>
          <p:nvSpPr>
            <p:cNvPr id="33" name="Oval 32">
              <a:extLst>
                <a:ext uri="{FF2B5EF4-FFF2-40B4-BE49-F238E27FC236}">
                  <a16:creationId xmlns:a16="http://schemas.microsoft.com/office/drawing/2014/main" id="{A3F9E4E9-77A6-5A92-60CC-34CD73632C7D}"/>
                </a:ext>
              </a:extLst>
            </p:cNvPr>
            <p:cNvSpPr/>
            <p:nvPr/>
          </p:nvSpPr>
          <p:spPr>
            <a:xfrm>
              <a:off x="3205479" y="1848986"/>
              <a:ext cx="562794" cy="562794"/>
            </a:xfrm>
            <a:prstGeom prst="ellipse">
              <a:avLst/>
            </a:prstGeom>
            <a:solidFill>
              <a:srgbClr val="D60058">
                <a:alpha val="66000"/>
              </a:srgb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tx1">
                    <a:lumMod val="95000"/>
                    <a:lumOff val="5000"/>
                  </a:schemeClr>
                </a:solidFill>
              </a:endParaRPr>
            </a:p>
          </p:txBody>
        </p:sp>
        <p:sp>
          <p:nvSpPr>
            <p:cNvPr id="34" name="TextBox 33">
              <a:extLst>
                <a:ext uri="{FF2B5EF4-FFF2-40B4-BE49-F238E27FC236}">
                  <a16:creationId xmlns:a16="http://schemas.microsoft.com/office/drawing/2014/main" id="{26E3D638-0C98-E21B-A279-9AB5957494EE}"/>
                </a:ext>
              </a:extLst>
            </p:cNvPr>
            <p:cNvSpPr txBox="1"/>
            <p:nvPr/>
          </p:nvSpPr>
          <p:spPr>
            <a:xfrm>
              <a:off x="3215154" y="1961106"/>
              <a:ext cx="543444" cy="338554"/>
            </a:xfrm>
            <a:prstGeom prst="rect">
              <a:avLst/>
            </a:prstGeom>
            <a:noFill/>
          </p:spPr>
          <p:txBody>
            <a:bodyPr wrap="square" rtlCol="0">
              <a:spAutoFit/>
            </a:bodyPr>
            <a:lstStyle/>
            <a:p>
              <a:pPr algn="ctr"/>
              <a:r>
                <a:rPr lang="en-US" sz="1600" dirty="0">
                  <a:solidFill>
                    <a:schemeClr val="bg1"/>
                  </a:solidFill>
                  <a:ea typeface="Roboto Black" panose="02000000000000000000" pitchFamily="2" charset="0"/>
                </a:rPr>
                <a:t>05</a:t>
              </a:r>
            </a:p>
          </p:txBody>
        </p:sp>
      </p:grpSp>
      <p:grpSp>
        <p:nvGrpSpPr>
          <p:cNvPr id="35" name="Group 34">
            <a:extLst>
              <a:ext uri="{FF2B5EF4-FFF2-40B4-BE49-F238E27FC236}">
                <a16:creationId xmlns:a16="http://schemas.microsoft.com/office/drawing/2014/main" id="{987C7CB9-CA50-A723-3DD0-8C814663D1A2}"/>
              </a:ext>
            </a:extLst>
          </p:cNvPr>
          <p:cNvGrpSpPr/>
          <p:nvPr/>
        </p:nvGrpSpPr>
        <p:grpSpPr>
          <a:xfrm>
            <a:off x="7227671" y="1363264"/>
            <a:ext cx="562794" cy="562794"/>
            <a:chOff x="3205479" y="1848986"/>
            <a:chExt cx="562794" cy="562794"/>
          </a:xfrm>
        </p:grpSpPr>
        <p:sp>
          <p:nvSpPr>
            <p:cNvPr id="36" name="Oval 35">
              <a:extLst>
                <a:ext uri="{FF2B5EF4-FFF2-40B4-BE49-F238E27FC236}">
                  <a16:creationId xmlns:a16="http://schemas.microsoft.com/office/drawing/2014/main" id="{CD31A3D3-5901-26FD-8CE9-68B4120D77BB}"/>
                </a:ext>
              </a:extLst>
            </p:cNvPr>
            <p:cNvSpPr/>
            <p:nvPr/>
          </p:nvSpPr>
          <p:spPr>
            <a:xfrm>
              <a:off x="3205479" y="1848986"/>
              <a:ext cx="562794" cy="562794"/>
            </a:xfrm>
            <a:prstGeom prst="ellipse">
              <a:avLst/>
            </a:prstGeom>
            <a:solidFill>
              <a:srgbClr val="3F00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E5FE3AE-D266-0A92-7F76-DA5DE0A839B7}"/>
                </a:ext>
              </a:extLst>
            </p:cNvPr>
            <p:cNvSpPr txBox="1"/>
            <p:nvPr/>
          </p:nvSpPr>
          <p:spPr>
            <a:xfrm>
              <a:off x="3215154" y="1961106"/>
              <a:ext cx="543444" cy="338554"/>
            </a:xfrm>
            <a:prstGeom prst="rect">
              <a:avLst/>
            </a:prstGeom>
            <a:noFill/>
          </p:spPr>
          <p:txBody>
            <a:bodyPr wrap="square" rtlCol="0">
              <a:spAutoFit/>
            </a:bodyPr>
            <a:lstStyle/>
            <a:p>
              <a:pPr algn="ctr"/>
              <a:r>
                <a:rPr lang="en-US" sz="1600" dirty="0">
                  <a:solidFill>
                    <a:schemeClr val="bg1"/>
                  </a:solidFill>
                  <a:ea typeface="Roboto Black" panose="02000000000000000000" pitchFamily="2" charset="0"/>
                </a:rPr>
                <a:t>06</a:t>
              </a:r>
            </a:p>
          </p:txBody>
        </p:sp>
      </p:grpSp>
      <p:grpSp>
        <p:nvGrpSpPr>
          <p:cNvPr id="96" name="Group 95">
            <a:extLst>
              <a:ext uri="{FF2B5EF4-FFF2-40B4-BE49-F238E27FC236}">
                <a16:creationId xmlns:a16="http://schemas.microsoft.com/office/drawing/2014/main" id="{9F53E1F0-66D1-3377-0D2F-645D11EFCABB}"/>
              </a:ext>
            </a:extLst>
          </p:cNvPr>
          <p:cNvGrpSpPr/>
          <p:nvPr/>
        </p:nvGrpSpPr>
        <p:grpSpPr>
          <a:xfrm>
            <a:off x="4146572" y="1969665"/>
            <a:ext cx="1323549" cy="1319409"/>
            <a:chOff x="4136513" y="1978570"/>
            <a:chExt cx="1323549" cy="1319409"/>
          </a:xfrm>
        </p:grpSpPr>
        <p:sp>
          <p:nvSpPr>
            <p:cNvPr id="43" name="Freeform 286">
              <a:extLst>
                <a:ext uri="{FF2B5EF4-FFF2-40B4-BE49-F238E27FC236}">
                  <a16:creationId xmlns:a16="http://schemas.microsoft.com/office/drawing/2014/main" id="{3145CB7A-1A9C-9385-9F3D-7017B5DBDCC8}"/>
                </a:ext>
              </a:extLst>
            </p:cNvPr>
            <p:cNvSpPr>
              <a:spLocks noEditPoints="1"/>
            </p:cNvSpPr>
            <p:nvPr/>
          </p:nvSpPr>
          <p:spPr bwMode="auto">
            <a:xfrm>
              <a:off x="4136513" y="1978570"/>
              <a:ext cx="1323549" cy="1319409"/>
            </a:xfrm>
            <a:custGeom>
              <a:avLst/>
              <a:gdLst>
                <a:gd name="T0" fmla="*/ 820 w 820"/>
                <a:gd name="T1" fmla="*/ 409 h 817"/>
                <a:gd name="T2" fmla="*/ 755 w 820"/>
                <a:gd name="T3" fmla="*/ 340 h 817"/>
                <a:gd name="T4" fmla="*/ 791 w 820"/>
                <a:gd name="T5" fmla="*/ 260 h 817"/>
                <a:gd name="T6" fmla="*/ 706 w 820"/>
                <a:gd name="T7" fmla="*/ 220 h 817"/>
                <a:gd name="T8" fmla="*/ 711 w 820"/>
                <a:gd name="T9" fmla="*/ 131 h 817"/>
                <a:gd name="T10" fmla="*/ 617 w 820"/>
                <a:gd name="T11" fmla="*/ 125 h 817"/>
                <a:gd name="T12" fmla="*/ 588 w 820"/>
                <a:gd name="T13" fmla="*/ 41 h 817"/>
                <a:gd name="T14" fmla="*/ 499 w 820"/>
                <a:gd name="T15" fmla="*/ 69 h 817"/>
                <a:gd name="T16" fmla="*/ 441 w 820"/>
                <a:gd name="T17" fmla="*/ 1 h 817"/>
                <a:gd name="T18" fmla="*/ 379 w 820"/>
                <a:gd name="T19" fmla="*/ 1 h 817"/>
                <a:gd name="T20" fmla="*/ 321 w 820"/>
                <a:gd name="T21" fmla="*/ 69 h 817"/>
                <a:gd name="T22" fmla="*/ 232 w 820"/>
                <a:gd name="T23" fmla="*/ 41 h 817"/>
                <a:gd name="T24" fmla="*/ 203 w 820"/>
                <a:gd name="T25" fmla="*/ 125 h 817"/>
                <a:gd name="T26" fmla="*/ 109 w 820"/>
                <a:gd name="T27" fmla="*/ 131 h 817"/>
                <a:gd name="T28" fmla="*/ 114 w 820"/>
                <a:gd name="T29" fmla="*/ 220 h 817"/>
                <a:gd name="T30" fmla="*/ 28 w 820"/>
                <a:gd name="T31" fmla="*/ 260 h 817"/>
                <a:gd name="T32" fmla="*/ 65 w 820"/>
                <a:gd name="T33" fmla="*/ 340 h 817"/>
                <a:gd name="T34" fmla="*/ 0 w 820"/>
                <a:gd name="T35" fmla="*/ 409 h 817"/>
                <a:gd name="T36" fmla="*/ 63 w 820"/>
                <a:gd name="T37" fmla="*/ 468 h 817"/>
                <a:gd name="T38" fmla="*/ 28 w 820"/>
                <a:gd name="T39" fmla="*/ 557 h 817"/>
                <a:gd name="T40" fmla="*/ 107 w 820"/>
                <a:gd name="T41" fmla="*/ 589 h 817"/>
                <a:gd name="T42" fmla="*/ 106 w 820"/>
                <a:gd name="T43" fmla="*/ 684 h 817"/>
                <a:gd name="T44" fmla="*/ 191 w 820"/>
                <a:gd name="T45" fmla="*/ 685 h 817"/>
                <a:gd name="T46" fmla="*/ 225 w 820"/>
                <a:gd name="T47" fmla="*/ 775 h 817"/>
                <a:gd name="T48" fmla="*/ 304 w 820"/>
                <a:gd name="T49" fmla="*/ 745 h 817"/>
                <a:gd name="T50" fmla="*/ 368 w 820"/>
                <a:gd name="T51" fmla="*/ 817 h 817"/>
                <a:gd name="T52" fmla="*/ 410 w 820"/>
                <a:gd name="T53" fmla="*/ 761 h 817"/>
                <a:gd name="T54" fmla="*/ 452 w 820"/>
                <a:gd name="T55" fmla="*/ 817 h 817"/>
                <a:gd name="T56" fmla="*/ 516 w 820"/>
                <a:gd name="T57" fmla="*/ 745 h 817"/>
                <a:gd name="T58" fmla="*/ 595 w 820"/>
                <a:gd name="T59" fmla="*/ 775 h 817"/>
                <a:gd name="T60" fmla="*/ 629 w 820"/>
                <a:gd name="T61" fmla="*/ 685 h 817"/>
                <a:gd name="T62" fmla="*/ 713 w 820"/>
                <a:gd name="T63" fmla="*/ 684 h 817"/>
                <a:gd name="T64" fmla="*/ 712 w 820"/>
                <a:gd name="T65" fmla="*/ 589 h 817"/>
                <a:gd name="T66" fmla="*/ 792 w 820"/>
                <a:gd name="T67" fmla="*/ 557 h 817"/>
                <a:gd name="T68" fmla="*/ 757 w 820"/>
                <a:gd name="T69" fmla="*/ 468 h 817"/>
                <a:gd name="T70" fmla="*/ 410 w 820"/>
                <a:gd name="T71" fmla="*/ 694 h 817"/>
                <a:gd name="T72" fmla="*/ 410 w 820"/>
                <a:gd name="T73" fmla="*/ 122 h 817"/>
                <a:gd name="T74" fmla="*/ 410 w 820"/>
                <a:gd name="T75" fmla="*/ 69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0" h="817">
                  <a:moveTo>
                    <a:pt x="761" y="425"/>
                  </a:moveTo>
                  <a:cubicBezTo>
                    <a:pt x="820" y="409"/>
                    <a:pt x="820" y="409"/>
                    <a:pt x="820" y="409"/>
                  </a:cubicBezTo>
                  <a:cubicBezTo>
                    <a:pt x="819" y="387"/>
                    <a:pt x="818" y="366"/>
                    <a:pt x="814" y="345"/>
                  </a:cubicBezTo>
                  <a:cubicBezTo>
                    <a:pt x="755" y="340"/>
                    <a:pt x="755" y="340"/>
                    <a:pt x="755" y="340"/>
                  </a:cubicBezTo>
                  <a:cubicBezTo>
                    <a:pt x="752" y="325"/>
                    <a:pt x="748" y="310"/>
                    <a:pt x="743" y="296"/>
                  </a:cubicBezTo>
                  <a:cubicBezTo>
                    <a:pt x="791" y="260"/>
                    <a:pt x="791" y="260"/>
                    <a:pt x="791" y="260"/>
                  </a:cubicBezTo>
                  <a:cubicBezTo>
                    <a:pt x="784" y="240"/>
                    <a:pt x="774" y="221"/>
                    <a:pt x="764" y="203"/>
                  </a:cubicBezTo>
                  <a:cubicBezTo>
                    <a:pt x="706" y="220"/>
                    <a:pt x="706" y="220"/>
                    <a:pt x="706" y="220"/>
                  </a:cubicBezTo>
                  <a:cubicBezTo>
                    <a:pt x="698" y="207"/>
                    <a:pt x="688" y="194"/>
                    <a:pt x="678" y="182"/>
                  </a:cubicBezTo>
                  <a:cubicBezTo>
                    <a:pt x="711" y="131"/>
                    <a:pt x="711" y="131"/>
                    <a:pt x="711" y="131"/>
                  </a:cubicBezTo>
                  <a:cubicBezTo>
                    <a:pt x="696" y="116"/>
                    <a:pt x="681" y="102"/>
                    <a:pt x="665" y="89"/>
                  </a:cubicBezTo>
                  <a:cubicBezTo>
                    <a:pt x="617" y="125"/>
                    <a:pt x="617" y="125"/>
                    <a:pt x="617" y="125"/>
                  </a:cubicBezTo>
                  <a:cubicBezTo>
                    <a:pt x="604" y="116"/>
                    <a:pt x="591" y="107"/>
                    <a:pt x="577" y="100"/>
                  </a:cubicBezTo>
                  <a:cubicBezTo>
                    <a:pt x="588" y="41"/>
                    <a:pt x="588" y="41"/>
                    <a:pt x="588" y="41"/>
                  </a:cubicBezTo>
                  <a:cubicBezTo>
                    <a:pt x="570" y="31"/>
                    <a:pt x="550" y="24"/>
                    <a:pt x="530" y="18"/>
                  </a:cubicBezTo>
                  <a:cubicBezTo>
                    <a:pt x="499" y="69"/>
                    <a:pt x="499" y="69"/>
                    <a:pt x="499" y="69"/>
                  </a:cubicBezTo>
                  <a:cubicBezTo>
                    <a:pt x="484" y="65"/>
                    <a:pt x="468" y="62"/>
                    <a:pt x="452" y="60"/>
                  </a:cubicBezTo>
                  <a:cubicBezTo>
                    <a:pt x="441" y="1"/>
                    <a:pt x="441" y="1"/>
                    <a:pt x="441" y="1"/>
                  </a:cubicBezTo>
                  <a:cubicBezTo>
                    <a:pt x="431" y="0"/>
                    <a:pt x="420" y="0"/>
                    <a:pt x="410" y="0"/>
                  </a:cubicBezTo>
                  <a:cubicBezTo>
                    <a:pt x="399" y="0"/>
                    <a:pt x="389" y="0"/>
                    <a:pt x="379" y="1"/>
                  </a:cubicBezTo>
                  <a:cubicBezTo>
                    <a:pt x="368" y="60"/>
                    <a:pt x="368" y="60"/>
                    <a:pt x="368" y="60"/>
                  </a:cubicBezTo>
                  <a:cubicBezTo>
                    <a:pt x="352" y="62"/>
                    <a:pt x="336" y="65"/>
                    <a:pt x="321" y="69"/>
                  </a:cubicBezTo>
                  <a:cubicBezTo>
                    <a:pt x="290" y="18"/>
                    <a:pt x="290" y="18"/>
                    <a:pt x="290" y="18"/>
                  </a:cubicBezTo>
                  <a:cubicBezTo>
                    <a:pt x="270" y="24"/>
                    <a:pt x="250" y="31"/>
                    <a:pt x="232" y="41"/>
                  </a:cubicBezTo>
                  <a:cubicBezTo>
                    <a:pt x="243" y="100"/>
                    <a:pt x="243" y="100"/>
                    <a:pt x="243" y="100"/>
                  </a:cubicBezTo>
                  <a:cubicBezTo>
                    <a:pt x="229" y="107"/>
                    <a:pt x="216" y="116"/>
                    <a:pt x="203" y="125"/>
                  </a:cubicBezTo>
                  <a:cubicBezTo>
                    <a:pt x="155" y="89"/>
                    <a:pt x="155" y="89"/>
                    <a:pt x="155" y="89"/>
                  </a:cubicBezTo>
                  <a:cubicBezTo>
                    <a:pt x="139" y="102"/>
                    <a:pt x="123" y="116"/>
                    <a:pt x="109" y="131"/>
                  </a:cubicBezTo>
                  <a:cubicBezTo>
                    <a:pt x="141" y="182"/>
                    <a:pt x="141" y="182"/>
                    <a:pt x="141" y="182"/>
                  </a:cubicBezTo>
                  <a:cubicBezTo>
                    <a:pt x="131" y="194"/>
                    <a:pt x="122" y="207"/>
                    <a:pt x="114" y="220"/>
                  </a:cubicBezTo>
                  <a:cubicBezTo>
                    <a:pt x="56" y="203"/>
                    <a:pt x="56" y="203"/>
                    <a:pt x="56" y="203"/>
                  </a:cubicBezTo>
                  <a:cubicBezTo>
                    <a:pt x="46" y="221"/>
                    <a:pt x="36" y="240"/>
                    <a:pt x="28" y="260"/>
                  </a:cubicBezTo>
                  <a:cubicBezTo>
                    <a:pt x="77" y="296"/>
                    <a:pt x="77" y="296"/>
                    <a:pt x="77" y="296"/>
                  </a:cubicBezTo>
                  <a:cubicBezTo>
                    <a:pt x="72" y="310"/>
                    <a:pt x="68" y="325"/>
                    <a:pt x="65" y="340"/>
                  </a:cubicBezTo>
                  <a:cubicBezTo>
                    <a:pt x="5" y="345"/>
                    <a:pt x="5" y="345"/>
                    <a:pt x="5" y="345"/>
                  </a:cubicBezTo>
                  <a:cubicBezTo>
                    <a:pt x="2" y="366"/>
                    <a:pt x="0" y="387"/>
                    <a:pt x="0" y="409"/>
                  </a:cubicBezTo>
                  <a:cubicBezTo>
                    <a:pt x="59" y="425"/>
                    <a:pt x="59" y="425"/>
                    <a:pt x="59" y="425"/>
                  </a:cubicBezTo>
                  <a:cubicBezTo>
                    <a:pt x="59" y="440"/>
                    <a:pt x="61" y="454"/>
                    <a:pt x="63" y="468"/>
                  </a:cubicBezTo>
                  <a:cubicBezTo>
                    <a:pt x="9" y="495"/>
                    <a:pt x="9" y="495"/>
                    <a:pt x="9" y="495"/>
                  </a:cubicBezTo>
                  <a:cubicBezTo>
                    <a:pt x="14" y="516"/>
                    <a:pt x="20" y="537"/>
                    <a:pt x="28" y="557"/>
                  </a:cubicBezTo>
                  <a:cubicBezTo>
                    <a:pt x="88" y="551"/>
                    <a:pt x="88" y="551"/>
                    <a:pt x="88" y="551"/>
                  </a:cubicBezTo>
                  <a:cubicBezTo>
                    <a:pt x="94" y="564"/>
                    <a:pt x="100" y="577"/>
                    <a:pt x="107" y="589"/>
                  </a:cubicBezTo>
                  <a:cubicBezTo>
                    <a:pt x="67" y="633"/>
                    <a:pt x="67" y="633"/>
                    <a:pt x="67" y="633"/>
                  </a:cubicBezTo>
                  <a:cubicBezTo>
                    <a:pt x="79" y="651"/>
                    <a:pt x="92" y="668"/>
                    <a:pt x="106" y="684"/>
                  </a:cubicBezTo>
                  <a:cubicBezTo>
                    <a:pt x="160" y="657"/>
                    <a:pt x="160" y="657"/>
                    <a:pt x="160" y="657"/>
                  </a:cubicBezTo>
                  <a:cubicBezTo>
                    <a:pt x="170" y="667"/>
                    <a:pt x="180" y="676"/>
                    <a:pt x="191" y="685"/>
                  </a:cubicBezTo>
                  <a:cubicBezTo>
                    <a:pt x="169" y="741"/>
                    <a:pt x="169" y="741"/>
                    <a:pt x="169" y="741"/>
                  </a:cubicBezTo>
                  <a:cubicBezTo>
                    <a:pt x="187" y="754"/>
                    <a:pt x="206" y="765"/>
                    <a:pt x="225" y="775"/>
                  </a:cubicBezTo>
                  <a:cubicBezTo>
                    <a:pt x="266" y="730"/>
                    <a:pt x="266" y="730"/>
                    <a:pt x="266" y="730"/>
                  </a:cubicBezTo>
                  <a:cubicBezTo>
                    <a:pt x="278" y="736"/>
                    <a:pt x="291" y="741"/>
                    <a:pt x="304" y="745"/>
                  </a:cubicBezTo>
                  <a:cubicBezTo>
                    <a:pt x="303" y="805"/>
                    <a:pt x="303" y="805"/>
                    <a:pt x="303" y="805"/>
                  </a:cubicBezTo>
                  <a:cubicBezTo>
                    <a:pt x="324" y="811"/>
                    <a:pt x="346" y="815"/>
                    <a:pt x="368" y="817"/>
                  </a:cubicBezTo>
                  <a:cubicBezTo>
                    <a:pt x="390" y="760"/>
                    <a:pt x="390" y="760"/>
                    <a:pt x="390" y="760"/>
                  </a:cubicBezTo>
                  <a:cubicBezTo>
                    <a:pt x="396" y="761"/>
                    <a:pt x="403" y="761"/>
                    <a:pt x="410" y="761"/>
                  </a:cubicBezTo>
                  <a:cubicBezTo>
                    <a:pt x="417" y="761"/>
                    <a:pt x="423" y="761"/>
                    <a:pt x="430" y="760"/>
                  </a:cubicBezTo>
                  <a:cubicBezTo>
                    <a:pt x="452" y="817"/>
                    <a:pt x="452" y="817"/>
                    <a:pt x="452" y="817"/>
                  </a:cubicBezTo>
                  <a:cubicBezTo>
                    <a:pt x="474" y="815"/>
                    <a:pt x="495" y="811"/>
                    <a:pt x="516" y="805"/>
                  </a:cubicBezTo>
                  <a:cubicBezTo>
                    <a:pt x="516" y="745"/>
                    <a:pt x="516" y="745"/>
                    <a:pt x="516" y="745"/>
                  </a:cubicBezTo>
                  <a:cubicBezTo>
                    <a:pt x="529" y="741"/>
                    <a:pt x="542" y="736"/>
                    <a:pt x="554" y="730"/>
                  </a:cubicBezTo>
                  <a:cubicBezTo>
                    <a:pt x="595" y="775"/>
                    <a:pt x="595" y="775"/>
                    <a:pt x="595" y="775"/>
                  </a:cubicBezTo>
                  <a:cubicBezTo>
                    <a:pt x="614" y="765"/>
                    <a:pt x="633" y="754"/>
                    <a:pt x="651" y="741"/>
                  </a:cubicBezTo>
                  <a:cubicBezTo>
                    <a:pt x="629" y="685"/>
                    <a:pt x="629" y="685"/>
                    <a:pt x="629" y="685"/>
                  </a:cubicBezTo>
                  <a:cubicBezTo>
                    <a:pt x="639" y="676"/>
                    <a:pt x="650" y="667"/>
                    <a:pt x="659" y="657"/>
                  </a:cubicBezTo>
                  <a:cubicBezTo>
                    <a:pt x="713" y="684"/>
                    <a:pt x="713" y="684"/>
                    <a:pt x="713" y="684"/>
                  </a:cubicBezTo>
                  <a:cubicBezTo>
                    <a:pt x="728" y="668"/>
                    <a:pt x="741" y="651"/>
                    <a:pt x="753" y="633"/>
                  </a:cubicBezTo>
                  <a:cubicBezTo>
                    <a:pt x="712" y="589"/>
                    <a:pt x="712" y="589"/>
                    <a:pt x="712" y="589"/>
                  </a:cubicBezTo>
                  <a:cubicBezTo>
                    <a:pt x="720" y="577"/>
                    <a:pt x="726" y="564"/>
                    <a:pt x="732" y="551"/>
                  </a:cubicBezTo>
                  <a:cubicBezTo>
                    <a:pt x="792" y="557"/>
                    <a:pt x="792" y="557"/>
                    <a:pt x="792" y="557"/>
                  </a:cubicBezTo>
                  <a:cubicBezTo>
                    <a:pt x="800" y="537"/>
                    <a:pt x="806" y="516"/>
                    <a:pt x="811" y="495"/>
                  </a:cubicBezTo>
                  <a:cubicBezTo>
                    <a:pt x="757" y="468"/>
                    <a:pt x="757" y="468"/>
                    <a:pt x="757" y="468"/>
                  </a:cubicBezTo>
                  <a:cubicBezTo>
                    <a:pt x="759" y="454"/>
                    <a:pt x="761" y="440"/>
                    <a:pt x="761" y="425"/>
                  </a:cubicBezTo>
                  <a:close/>
                  <a:moveTo>
                    <a:pt x="410" y="694"/>
                  </a:moveTo>
                  <a:cubicBezTo>
                    <a:pt x="252" y="694"/>
                    <a:pt x="124" y="566"/>
                    <a:pt x="124" y="408"/>
                  </a:cubicBezTo>
                  <a:cubicBezTo>
                    <a:pt x="124" y="250"/>
                    <a:pt x="252" y="122"/>
                    <a:pt x="410" y="122"/>
                  </a:cubicBezTo>
                  <a:cubicBezTo>
                    <a:pt x="568" y="122"/>
                    <a:pt x="696" y="250"/>
                    <a:pt x="696" y="408"/>
                  </a:cubicBezTo>
                  <a:cubicBezTo>
                    <a:pt x="696" y="566"/>
                    <a:pt x="568" y="694"/>
                    <a:pt x="410" y="694"/>
                  </a:cubicBezTo>
                  <a:close/>
                </a:path>
              </a:pathLst>
            </a:custGeom>
            <a:solidFill>
              <a:srgbClr val="3F0099">
                <a:alpha val="65882"/>
              </a:srgb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tx1">
                    <a:lumMod val="95000"/>
                    <a:lumOff val="5000"/>
                  </a:schemeClr>
                </a:solidFill>
              </a:endParaRPr>
            </a:p>
          </p:txBody>
        </p:sp>
        <p:sp>
          <p:nvSpPr>
            <p:cNvPr id="44" name="Oval 303">
              <a:extLst>
                <a:ext uri="{FF2B5EF4-FFF2-40B4-BE49-F238E27FC236}">
                  <a16:creationId xmlns:a16="http://schemas.microsoft.com/office/drawing/2014/main" id="{0B247529-07B8-644E-E01B-CBB7DB8D22F9}"/>
                </a:ext>
              </a:extLst>
            </p:cNvPr>
            <p:cNvSpPr>
              <a:spLocks noChangeArrowheads="1"/>
            </p:cNvSpPr>
            <p:nvPr/>
          </p:nvSpPr>
          <p:spPr bwMode="auto">
            <a:xfrm>
              <a:off x="4466828" y="2307602"/>
              <a:ext cx="658152" cy="658152"/>
            </a:xfrm>
            <a:prstGeom prst="ellipse">
              <a:avLst/>
            </a:prstGeom>
            <a:solidFill>
              <a:srgbClr val="3F0099">
                <a:alpha val="66000"/>
              </a:srgb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lumMod val="95000"/>
                    <a:lumOff val="5000"/>
                  </a:schemeClr>
                </a:solidFill>
              </a:endParaRPr>
            </a:p>
          </p:txBody>
        </p:sp>
      </p:grpSp>
      <p:grpSp>
        <p:nvGrpSpPr>
          <p:cNvPr id="49" name="Group 48">
            <a:extLst>
              <a:ext uri="{FF2B5EF4-FFF2-40B4-BE49-F238E27FC236}">
                <a16:creationId xmlns:a16="http://schemas.microsoft.com/office/drawing/2014/main" id="{92495EA9-0CA7-6755-1448-44D724E8B35C}"/>
              </a:ext>
            </a:extLst>
          </p:cNvPr>
          <p:cNvGrpSpPr/>
          <p:nvPr/>
        </p:nvGrpSpPr>
        <p:grpSpPr>
          <a:xfrm>
            <a:off x="5540777" y="1493235"/>
            <a:ext cx="1342175" cy="5125793"/>
            <a:chOff x="5540777" y="1969908"/>
            <a:chExt cx="1342175" cy="5125793"/>
          </a:xfrm>
        </p:grpSpPr>
        <p:sp>
          <p:nvSpPr>
            <p:cNvPr id="50" name="Freeform 230">
              <a:extLst>
                <a:ext uri="{FF2B5EF4-FFF2-40B4-BE49-F238E27FC236}">
                  <a16:creationId xmlns:a16="http://schemas.microsoft.com/office/drawing/2014/main" id="{E773A7F6-E2E7-7F6E-CDA3-FF86B80FEA32}"/>
                </a:ext>
              </a:extLst>
            </p:cNvPr>
            <p:cNvSpPr>
              <a:spLocks noEditPoints="1"/>
            </p:cNvSpPr>
            <p:nvPr/>
          </p:nvSpPr>
          <p:spPr bwMode="auto">
            <a:xfrm>
              <a:off x="5540777" y="1969908"/>
              <a:ext cx="1342175" cy="1335966"/>
            </a:xfrm>
            <a:custGeom>
              <a:avLst/>
              <a:gdLst>
                <a:gd name="T0" fmla="*/ 831 w 831"/>
                <a:gd name="T1" fmla="*/ 435 h 828"/>
                <a:gd name="T2" fmla="*/ 756 w 831"/>
                <a:gd name="T3" fmla="*/ 359 h 828"/>
                <a:gd name="T4" fmla="*/ 803 w 831"/>
                <a:gd name="T5" fmla="*/ 264 h 828"/>
                <a:gd name="T6" fmla="*/ 702 w 831"/>
                <a:gd name="T7" fmla="*/ 224 h 828"/>
                <a:gd name="T8" fmla="*/ 707 w 831"/>
                <a:gd name="T9" fmla="*/ 119 h 828"/>
                <a:gd name="T10" fmla="*/ 597 w 831"/>
                <a:gd name="T11" fmla="*/ 122 h 828"/>
                <a:gd name="T12" fmla="*/ 560 w 831"/>
                <a:gd name="T13" fmla="*/ 26 h 828"/>
                <a:gd name="T14" fmla="*/ 460 w 831"/>
                <a:gd name="T15" fmla="*/ 73 h 828"/>
                <a:gd name="T16" fmla="*/ 416 w 831"/>
                <a:gd name="T17" fmla="*/ 0 h 828"/>
                <a:gd name="T18" fmla="*/ 371 w 831"/>
                <a:gd name="T19" fmla="*/ 73 h 828"/>
                <a:gd name="T20" fmla="*/ 271 w 831"/>
                <a:gd name="T21" fmla="*/ 26 h 828"/>
                <a:gd name="T22" fmla="*/ 234 w 831"/>
                <a:gd name="T23" fmla="*/ 122 h 828"/>
                <a:gd name="T24" fmla="*/ 124 w 831"/>
                <a:gd name="T25" fmla="*/ 119 h 828"/>
                <a:gd name="T26" fmla="*/ 129 w 831"/>
                <a:gd name="T27" fmla="*/ 224 h 828"/>
                <a:gd name="T28" fmla="*/ 28 w 831"/>
                <a:gd name="T29" fmla="*/ 264 h 828"/>
                <a:gd name="T30" fmla="*/ 75 w 831"/>
                <a:gd name="T31" fmla="*/ 359 h 828"/>
                <a:gd name="T32" fmla="*/ 0 w 831"/>
                <a:gd name="T33" fmla="*/ 435 h 828"/>
                <a:gd name="T34" fmla="*/ 82 w 831"/>
                <a:gd name="T35" fmla="*/ 503 h 828"/>
                <a:gd name="T36" fmla="*/ 43 w 831"/>
                <a:gd name="T37" fmla="*/ 601 h 828"/>
                <a:gd name="T38" fmla="*/ 146 w 831"/>
                <a:gd name="T39" fmla="*/ 631 h 828"/>
                <a:gd name="T40" fmla="*/ 149 w 831"/>
                <a:gd name="T41" fmla="*/ 735 h 828"/>
                <a:gd name="T42" fmla="*/ 255 w 831"/>
                <a:gd name="T43" fmla="*/ 721 h 828"/>
                <a:gd name="T44" fmla="*/ 299 w 831"/>
                <a:gd name="T45" fmla="*/ 815 h 828"/>
                <a:gd name="T46" fmla="*/ 391 w 831"/>
                <a:gd name="T47" fmla="*/ 760 h 828"/>
                <a:gd name="T48" fmla="*/ 440 w 831"/>
                <a:gd name="T49" fmla="*/ 760 h 828"/>
                <a:gd name="T50" fmla="*/ 532 w 831"/>
                <a:gd name="T51" fmla="*/ 815 h 828"/>
                <a:gd name="T52" fmla="*/ 576 w 831"/>
                <a:gd name="T53" fmla="*/ 721 h 828"/>
                <a:gd name="T54" fmla="*/ 682 w 831"/>
                <a:gd name="T55" fmla="*/ 735 h 828"/>
                <a:gd name="T56" fmla="*/ 685 w 831"/>
                <a:gd name="T57" fmla="*/ 631 h 828"/>
                <a:gd name="T58" fmla="*/ 788 w 831"/>
                <a:gd name="T59" fmla="*/ 601 h 828"/>
                <a:gd name="T60" fmla="*/ 749 w 831"/>
                <a:gd name="T61" fmla="*/ 503 h 828"/>
                <a:gd name="T62" fmla="*/ 416 w 831"/>
                <a:gd name="T63" fmla="*/ 692 h 828"/>
                <a:gd name="T64" fmla="*/ 416 w 831"/>
                <a:gd name="T65" fmla="*/ 136 h 828"/>
                <a:gd name="T66" fmla="*/ 416 w 831"/>
                <a:gd name="T67" fmla="*/ 692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828">
                  <a:moveTo>
                    <a:pt x="824" y="496"/>
                  </a:moveTo>
                  <a:cubicBezTo>
                    <a:pt x="828" y="476"/>
                    <a:pt x="830" y="456"/>
                    <a:pt x="831" y="435"/>
                  </a:cubicBezTo>
                  <a:cubicBezTo>
                    <a:pt x="761" y="413"/>
                    <a:pt x="761" y="413"/>
                    <a:pt x="761" y="413"/>
                  </a:cubicBezTo>
                  <a:cubicBezTo>
                    <a:pt x="760" y="394"/>
                    <a:pt x="759" y="376"/>
                    <a:pt x="756" y="359"/>
                  </a:cubicBezTo>
                  <a:cubicBezTo>
                    <a:pt x="821" y="322"/>
                    <a:pt x="821" y="322"/>
                    <a:pt x="821" y="322"/>
                  </a:cubicBezTo>
                  <a:cubicBezTo>
                    <a:pt x="816" y="302"/>
                    <a:pt x="810" y="283"/>
                    <a:pt x="803" y="264"/>
                  </a:cubicBezTo>
                  <a:cubicBezTo>
                    <a:pt x="730" y="273"/>
                    <a:pt x="730" y="273"/>
                    <a:pt x="730" y="273"/>
                  </a:cubicBezTo>
                  <a:cubicBezTo>
                    <a:pt x="722" y="256"/>
                    <a:pt x="713" y="239"/>
                    <a:pt x="702" y="224"/>
                  </a:cubicBezTo>
                  <a:cubicBezTo>
                    <a:pt x="747" y="164"/>
                    <a:pt x="747" y="164"/>
                    <a:pt x="747" y="164"/>
                  </a:cubicBezTo>
                  <a:cubicBezTo>
                    <a:pt x="735" y="148"/>
                    <a:pt x="721" y="133"/>
                    <a:pt x="707" y="119"/>
                  </a:cubicBezTo>
                  <a:cubicBezTo>
                    <a:pt x="644" y="157"/>
                    <a:pt x="644" y="157"/>
                    <a:pt x="644" y="157"/>
                  </a:cubicBezTo>
                  <a:cubicBezTo>
                    <a:pt x="629" y="144"/>
                    <a:pt x="614" y="133"/>
                    <a:pt x="597" y="122"/>
                  </a:cubicBezTo>
                  <a:cubicBezTo>
                    <a:pt x="613" y="50"/>
                    <a:pt x="613" y="50"/>
                    <a:pt x="613" y="50"/>
                  </a:cubicBezTo>
                  <a:cubicBezTo>
                    <a:pt x="596" y="40"/>
                    <a:pt x="578" y="32"/>
                    <a:pt x="560" y="26"/>
                  </a:cubicBezTo>
                  <a:cubicBezTo>
                    <a:pt x="517" y="86"/>
                    <a:pt x="517" y="86"/>
                    <a:pt x="517" y="86"/>
                  </a:cubicBezTo>
                  <a:cubicBezTo>
                    <a:pt x="498" y="80"/>
                    <a:pt x="479" y="76"/>
                    <a:pt x="460" y="73"/>
                  </a:cubicBezTo>
                  <a:cubicBezTo>
                    <a:pt x="445" y="1"/>
                    <a:pt x="445" y="1"/>
                    <a:pt x="445" y="1"/>
                  </a:cubicBezTo>
                  <a:cubicBezTo>
                    <a:pt x="435" y="0"/>
                    <a:pt x="425" y="0"/>
                    <a:pt x="416" y="0"/>
                  </a:cubicBezTo>
                  <a:cubicBezTo>
                    <a:pt x="406" y="0"/>
                    <a:pt x="396" y="0"/>
                    <a:pt x="386" y="1"/>
                  </a:cubicBezTo>
                  <a:cubicBezTo>
                    <a:pt x="371" y="73"/>
                    <a:pt x="371" y="73"/>
                    <a:pt x="371" y="73"/>
                  </a:cubicBezTo>
                  <a:cubicBezTo>
                    <a:pt x="352" y="76"/>
                    <a:pt x="333" y="80"/>
                    <a:pt x="314" y="86"/>
                  </a:cubicBezTo>
                  <a:cubicBezTo>
                    <a:pt x="271" y="26"/>
                    <a:pt x="271" y="26"/>
                    <a:pt x="271" y="26"/>
                  </a:cubicBezTo>
                  <a:cubicBezTo>
                    <a:pt x="253" y="32"/>
                    <a:pt x="235" y="40"/>
                    <a:pt x="218" y="50"/>
                  </a:cubicBezTo>
                  <a:cubicBezTo>
                    <a:pt x="234" y="122"/>
                    <a:pt x="234" y="122"/>
                    <a:pt x="234" y="122"/>
                  </a:cubicBezTo>
                  <a:cubicBezTo>
                    <a:pt x="217" y="133"/>
                    <a:pt x="202" y="144"/>
                    <a:pt x="187" y="157"/>
                  </a:cubicBezTo>
                  <a:cubicBezTo>
                    <a:pt x="124" y="119"/>
                    <a:pt x="124" y="119"/>
                    <a:pt x="124" y="119"/>
                  </a:cubicBezTo>
                  <a:cubicBezTo>
                    <a:pt x="110" y="133"/>
                    <a:pt x="97" y="148"/>
                    <a:pt x="84" y="164"/>
                  </a:cubicBezTo>
                  <a:cubicBezTo>
                    <a:pt x="129" y="224"/>
                    <a:pt x="129" y="224"/>
                    <a:pt x="129" y="224"/>
                  </a:cubicBezTo>
                  <a:cubicBezTo>
                    <a:pt x="118" y="239"/>
                    <a:pt x="109" y="256"/>
                    <a:pt x="101" y="273"/>
                  </a:cubicBezTo>
                  <a:cubicBezTo>
                    <a:pt x="28" y="264"/>
                    <a:pt x="28" y="264"/>
                    <a:pt x="28" y="264"/>
                  </a:cubicBezTo>
                  <a:cubicBezTo>
                    <a:pt x="21" y="283"/>
                    <a:pt x="15" y="302"/>
                    <a:pt x="10" y="322"/>
                  </a:cubicBezTo>
                  <a:cubicBezTo>
                    <a:pt x="75" y="359"/>
                    <a:pt x="75" y="359"/>
                    <a:pt x="75" y="359"/>
                  </a:cubicBezTo>
                  <a:cubicBezTo>
                    <a:pt x="72" y="376"/>
                    <a:pt x="71" y="394"/>
                    <a:pt x="70" y="413"/>
                  </a:cubicBezTo>
                  <a:cubicBezTo>
                    <a:pt x="0" y="435"/>
                    <a:pt x="0" y="435"/>
                    <a:pt x="0" y="435"/>
                  </a:cubicBezTo>
                  <a:cubicBezTo>
                    <a:pt x="1" y="456"/>
                    <a:pt x="3" y="476"/>
                    <a:pt x="7" y="496"/>
                  </a:cubicBezTo>
                  <a:cubicBezTo>
                    <a:pt x="82" y="503"/>
                    <a:pt x="82" y="503"/>
                    <a:pt x="82" y="503"/>
                  </a:cubicBezTo>
                  <a:cubicBezTo>
                    <a:pt x="86" y="520"/>
                    <a:pt x="92" y="536"/>
                    <a:pt x="98" y="552"/>
                  </a:cubicBezTo>
                  <a:cubicBezTo>
                    <a:pt x="43" y="601"/>
                    <a:pt x="43" y="601"/>
                    <a:pt x="43" y="601"/>
                  </a:cubicBezTo>
                  <a:cubicBezTo>
                    <a:pt x="52" y="620"/>
                    <a:pt x="63" y="638"/>
                    <a:pt x="75" y="655"/>
                  </a:cubicBezTo>
                  <a:cubicBezTo>
                    <a:pt x="146" y="631"/>
                    <a:pt x="146" y="631"/>
                    <a:pt x="146" y="631"/>
                  </a:cubicBezTo>
                  <a:cubicBezTo>
                    <a:pt x="156" y="644"/>
                    <a:pt x="168" y="656"/>
                    <a:pt x="180" y="668"/>
                  </a:cubicBezTo>
                  <a:cubicBezTo>
                    <a:pt x="149" y="735"/>
                    <a:pt x="149" y="735"/>
                    <a:pt x="149" y="735"/>
                  </a:cubicBezTo>
                  <a:cubicBezTo>
                    <a:pt x="165" y="749"/>
                    <a:pt x="182" y="761"/>
                    <a:pt x="200" y="772"/>
                  </a:cubicBezTo>
                  <a:cubicBezTo>
                    <a:pt x="255" y="721"/>
                    <a:pt x="255" y="721"/>
                    <a:pt x="255" y="721"/>
                  </a:cubicBezTo>
                  <a:cubicBezTo>
                    <a:pt x="270" y="729"/>
                    <a:pt x="285" y="736"/>
                    <a:pt x="300" y="741"/>
                  </a:cubicBezTo>
                  <a:cubicBezTo>
                    <a:pt x="299" y="815"/>
                    <a:pt x="299" y="815"/>
                    <a:pt x="299" y="815"/>
                  </a:cubicBezTo>
                  <a:cubicBezTo>
                    <a:pt x="320" y="821"/>
                    <a:pt x="340" y="825"/>
                    <a:pt x="362" y="828"/>
                  </a:cubicBezTo>
                  <a:cubicBezTo>
                    <a:pt x="391" y="760"/>
                    <a:pt x="391" y="760"/>
                    <a:pt x="391" y="760"/>
                  </a:cubicBezTo>
                  <a:cubicBezTo>
                    <a:pt x="399" y="761"/>
                    <a:pt x="407" y="761"/>
                    <a:pt x="416" y="761"/>
                  </a:cubicBezTo>
                  <a:cubicBezTo>
                    <a:pt x="424" y="761"/>
                    <a:pt x="432" y="761"/>
                    <a:pt x="440" y="760"/>
                  </a:cubicBezTo>
                  <a:cubicBezTo>
                    <a:pt x="469" y="828"/>
                    <a:pt x="469" y="828"/>
                    <a:pt x="469" y="828"/>
                  </a:cubicBezTo>
                  <a:cubicBezTo>
                    <a:pt x="491" y="825"/>
                    <a:pt x="511" y="821"/>
                    <a:pt x="532" y="815"/>
                  </a:cubicBezTo>
                  <a:cubicBezTo>
                    <a:pt x="531" y="741"/>
                    <a:pt x="531" y="741"/>
                    <a:pt x="531" y="741"/>
                  </a:cubicBezTo>
                  <a:cubicBezTo>
                    <a:pt x="546" y="736"/>
                    <a:pt x="561" y="729"/>
                    <a:pt x="576" y="721"/>
                  </a:cubicBezTo>
                  <a:cubicBezTo>
                    <a:pt x="631" y="772"/>
                    <a:pt x="631" y="772"/>
                    <a:pt x="631" y="772"/>
                  </a:cubicBezTo>
                  <a:cubicBezTo>
                    <a:pt x="649" y="761"/>
                    <a:pt x="666" y="749"/>
                    <a:pt x="682" y="735"/>
                  </a:cubicBezTo>
                  <a:cubicBezTo>
                    <a:pt x="651" y="668"/>
                    <a:pt x="651" y="668"/>
                    <a:pt x="651" y="668"/>
                  </a:cubicBezTo>
                  <a:cubicBezTo>
                    <a:pt x="663" y="656"/>
                    <a:pt x="675" y="644"/>
                    <a:pt x="685" y="631"/>
                  </a:cubicBezTo>
                  <a:cubicBezTo>
                    <a:pt x="756" y="655"/>
                    <a:pt x="756" y="655"/>
                    <a:pt x="756" y="655"/>
                  </a:cubicBezTo>
                  <a:cubicBezTo>
                    <a:pt x="768" y="638"/>
                    <a:pt x="779" y="620"/>
                    <a:pt x="788" y="601"/>
                  </a:cubicBezTo>
                  <a:cubicBezTo>
                    <a:pt x="733" y="552"/>
                    <a:pt x="733" y="552"/>
                    <a:pt x="733" y="552"/>
                  </a:cubicBezTo>
                  <a:cubicBezTo>
                    <a:pt x="739" y="536"/>
                    <a:pt x="745" y="520"/>
                    <a:pt x="749" y="503"/>
                  </a:cubicBezTo>
                  <a:lnTo>
                    <a:pt x="824" y="496"/>
                  </a:lnTo>
                  <a:close/>
                  <a:moveTo>
                    <a:pt x="416" y="692"/>
                  </a:moveTo>
                  <a:cubicBezTo>
                    <a:pt x="262" y="692"/>
                    <a:pt x="138" y="567"/>
                    <a:pt x="138" y="414"/>
                  </a:cubicBezTo>
                  <a:cubicBezTo>
                    <a:pt x="138" y="261"/>
                    <a:pt x="262" y="136"/>
                    <a:pt x="416" y="136"/>
                  </a:cubicBezTo>
                  <a:cubicBezTo>
                    <a:pt x="569" y="136"/>
                    <a:pt x="693" y="261"/>
                    <a:pt x="693" y="414"/>
                  </a:cubicBezTo>
                  <a:cubicBezTo>
                    <a:pt x="693" y="567"/>
                    <a:pt x="569" y="692"/>
                    <a:pt x="416" y="692"/>
                  </a:cubicBezTo>
                  <a:close/>
                </a:path>
              </a:pathLst>
            </a:custGeom>
            <a:solidFill>
              <a:srgbClr val="66CFE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1" name="Oval 245">
              <a:extLst>
                <a:ext uri="{FF2B5EF4-FFF2-40B4-BE49-F238E27FC236}">
                  <a16:creationId xmlns:a16="http://schemas.microsoft.com/office/drawing/2014/main" id="{45AF7D0A-1D9D-5B1C-1968-55F91E094141}"/>
                </a:ext>
              </a:extLst>
            </p:cNvPr>
            <p:cNvSpPr>
              <a:spLocks noChangeArrowheads="1"/>
            </p:cNvSpPr>
            <p:nvPr/>
          </p:nvSpPr>
          <p:spPr bwMode="auto">
            <a:xfrm>
              <a:off x="5857436" y="2287601"/>
              <a:ext cx="709894" cy="711963"/>
            </a:xfrm>
            <a:prstGeom prst="ellipse">
              <a:avLst/>
            </a:prstGeom>
            <a:solidFill>
              <a:srgbClr val="66CFE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53" name="Freeform 54">
              <a:extLst>
                <a:ext uri="{FF2B5EF4-FFF2-40B4-BE49-F238E27FC236}">
                  <a16:creationId xmlns:a16="http://schemas.microsoft.com/office/drawing/2014/main" id="{D0F8E90E-06C4-4042-9E09-10E2E04028B4}"/>
                </a:ext>
              </a:extLst>
            </p:cNvPr>
            <p:cNvSpPr>
              <a:spLocks/>
            </p:cNvSpPr>
            <p:nvPr/>
          </p:nvSpPr>
          <p:spPr bwMode="auto">
            <a:xfrm>
              <a:off x="6082076" y="7095701"/>
              <a:ext cx="589"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E1D76410-6D6A-7320-301B-9D3BA1FE5A63}"/>
              </a:ext>
            </a:extLst>
          </p:cNvPr>
          <p:cNvGrpSpPr/>
          <p:nvPr/>
        </p:nvGrpSpPr>
        <p:grpSpPr>
          <a:xfrm>
            <a:off x="5076081" y="2963825"/>
            <a:ext cx="1680565" cy="1679530"/>
            <a:chOff x="5092695" y="3337954"/>
            <a:chExt cx="1680565" cy="1679530"/>
          </a:xfrm>
          <a:effectLst>
            <a:outerShdw blurRad="1231900" dist="1130300" dir="2700000" sx="84000" sy="84000" algn="tl" rotWithShape="0">
              <a:prstClr val="black">
                <a:alpha val="10000"/>
              </a:prstClr>
            </a:outerShdw>
          </a:effectLst>
        </p:grpSpPr>
        <p:sp>
          <p:nvSpPr>
            <p:cNvPr id="64" name="Freeform 172">
              <a:extLst>
                <a:ext uri="{FF2B5EF4-FFF2-40B4-BE49-F238E27FC236}">
                  <a16:creationId xmlns:a16="http://schemas.microsoft.com/office/drawing/2014/main" id="{88FE2936-08BA-5A54-ED29-3D9471E916E8}"/>
                </a:ext>
              </a:extLst>
            </p:cNvPr>
            <p:cNvSpPr>
              <a:spLocks noEditPoints="1"/>
            </p:cNvSpPr>
            <p:nvPr/>
          </p:nvSpPr>
          <p:spPr bwMode="auto">
            <a:xfrm>
              <a:off x="5092695" y="3337954"/>
              <a:ext cx="1680565" cy="1679530"/>
            </a:xfrm>
            <a:custGeom>
              <a:avLst/>
              <a:gdLst>
                <a:gd name="T0" fmla="*/ 1041 w 1041"/>
                <a:gd name="T1" fmla="*/ 521 h 1040"/>
                <a:gd name="T2" fmla="*/ 981 w 1041"/>
                <a:gd name="T3" fmla="*/ 446 h 1040"/>
                <a:gd name="T4" fmla="*/ 1019 w 1041"/>
                <a:gd name="T5" fmla="*/ 369 h 1040"/>
                <a:gd name="T6" fmla="*/ 939 w 1041"/>
                <a:gd name="T7" fmla="*/ 314 h 1040"/>
                <a:gd name="T8" fmla="*/ 951 w 1041"/>
                <a:gd name="T9" fmla="*/ 228 h 1040"/>
                <a:gd name="T10" fmla="*/ 859 w 1041"/>
                <a:gd name="T11" fmla="*/ 199 h 1040"/>
                <a:gd name="T12" fmla="*/ 845 w 1041"/>
                <a:gd name="T13" fmla="*/ 114 h 1040"/>
                <a:gd name="T14" fmla="*/ 748 w 1041"/>
                <a:gd name="T15" fmla="*/ 114 h 1040"/>
                <a:gd name="T16" fmla="*/ 709 w 1041"/>
                <a:gd name="T17" fmla="*/ 36 h 1040"/>
                <a:gd name="T18" fmla="*/ 617 w 1041"/>
                <a:gd name="T19" fmla="*/ 64 h 1040"/>
                <a:gd name="T20" fmla="*/ 557 w 1041"/>
                <a:gd name="T21" fmla="*/ 2 h 1040"/>
                <a:gd name="T22" fmla="*/ 485 w 1041"/>
                <a:gd name="T23" fmla="*/ 2 h 1040"/>
                <a:gd name="T24" fmla="*/ 425 w 1041"/>
                <a:gd name="T25" fmla="*/ 64 h 1040"/>
                <a:gd name="T26" fmla="*/ 332 w 1041"/>
                <a:gd name="T27" fmla="*/ 36 h 1040"/>
                <a:gd name="T28" fmla="*/ 293 w 1041"/>
                <a:gd name="T29" fmla="*/ 114 h 1040"/>
                <a:gd name="T30" fmla="*/ 197 w 1041"/>
                <a:gd name="T31" fmla="*/ 114 h 1040"/>
                <a:gd name="T32" fmla="*/ 183 w 1041"/>
                <a:gd name="T33" fmla="*/ 199 h 1040"/>
                <a:gd name="T34" fmla="*/ 91 w 1041"/>
                <a:gd name="T35" fmla="*/ 228 h 1040"/>
                <a:gd name="T36" fmla="*/ 103 w 1041"/>
                <a:gd name="T37" fmla="*/ 314 h 1040"/>
                <a:gd name="T38" fmla="*/ 23 w 1041"/>
                <a:gd name="T39" fmla="*/ 369 h 1040"/>
                <a:gd name="T40" fmla="*/ 60 w 1041"/>
                <a:gd name="T41" fmla="*/ 446 h 1040"/>
                <a:gd name="T42" fmla="*/ 0 w 1041"/>
                <a:gd name="T43" fmla="*/ 521 h 1040"/>
                <a:gd name="T44" fmla="*/ 55 w 1041"/>
                <a:gd name="T45" fmla="*/ 535 h 1040"/>
                <a:gd name="T46" fmla="*/ 7 w 1041"/>
                <a:gd name="T47" fmla="*/ 605 h 1040"/>
                <a:gd name="T48" fmla="*/ 79 w 1041"/>
                <a:gd name="T49" fmla="*/ 672 h 1040"/>
                <a:gd name="T50" fmla="*/ 54 w 1041"/>
                <a:gd name="T51" fmla="*/ 752 h 1040"/>
                <a:gd name="T52" fmla="*/ 143 w 1041"/>
                <a:gd name="T53" fmla="*/ 795 h 1040"/>
                <a:gd name="T54" fmla="*/ 143 w 1041"/>
                <a:gd name="T55" fmla="*/ 878 h 1040"/>
                <a:gd name="T56" fmla="*/ 240 w 1041"/>
                <a:gd name="T57" fmla="*/ 893 h 1040"/>
                <a:gd name="T58" fmla="*/ 264 w 1041"/>
                <a:gd name="T59" fmla="*/ 974 h 1040"/>
                <a:gd name="T60" fmla="*/ 362 w 1041"/>
                <a:gd name="T61" fmla="*/ 959 h 1040"/>
                <a:gd name="T62" fmla="*/ 407 w 1041"/>
                <a:gd name="T63" fmla="*/ 1029 h 1040"/>
                <a:gd name="T64" fmla="*/ 497 w 1041"/>
                <a:gd name="T65" fmla="*/ 987 h 1040"/>
                <a:gd name="T66" fmla="*/ 545 w 1041"/>
                <a:gd name="T67" fmla="*/ 987 h 1040"/>
                <a:gd name="T68" fmla="*/ 634 w 1041"/>
                <a:gd name="T69" fmla="*/ 1029 h 1040"/>
                <a:gd name="T70" fmla="*/ 680 w 1041"/>
                <a:gd name="T71" fmla="*/ 959 h 1040"/>
                <a:gd name="T72" fmla="*/ 778 w 1041"/>
                <a:gd name="T73" fmla="*/ 974 h 1040"/>
                <a:gd name="T74" fmla="*/ 801 w 1041"/>
                <a:gd name="T75" fmla="*/ 893 h 1040"/>
                <a:gd name="T76" fmla="*/ 899 w 1041"/>
                <a:gd name="T77" fmla="*/ 878 h 1040"/>
                <a:gd name="T78" fmla="*/ 898 w 1041"/>
                <a:gd name="T79" fmla="*/ 795 h 1040"/>
                <a:gd name="T80" fmla="*/ 987 w 1041"/>
                <a:gd name="T81" fmla="*/ 752 h 1040"/>
                <a:gd name="T82" fmla="*/ 962 w 1041"/>
                <a:gd name="T83" fmla="*/ 672 h 1040"/>
                <a:gd name="T84" fmla="*/ 1034 w 1041"/>
                <a:gd name="T85" fmla="*/ 605 h 1040"/>
                <a:gd name="T86" fmla="*/ 987 w 1041"/>
                <a:gd name="T87" fmla="*/ 535 h 1040"/>
                <a:gd name="T88" fmla="*/ 521 w 1041"/>
                <a:gd name="T89" fmla="*/ 906 h 1040"/>
                <a:gd name="T90" fmla="*/ 521 w 1041"/>
                <a:gd name="T91" fmla="*/ 134 h 1040"/>
                <a:gd name="T92" fmla="*/ 521 w 1041"/>
                <a:gd name="T93" fmla="*/ 90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1" h="1040">
                  <a:moveTo>
                    <a:pt x="1041" y="523"/>
                  </a:moveTo>
                  <a:cubicBezTo>
                    <a:pt x="1041" y="522"/>
                    <a:pt x="1041" y="521"/>
                    <a:pt x="1041" y="521"/>
                  </a:cubicBezTo>
                  <a:cubicBezTo>
                    <a:pt x="1041" y="497"/>
                    <a:pt x="1040" y="473"/>
                    <a:pt x="1036" y="450"/>
                  </a:cubicBezTo>
                  <a:cubicBezTo>
                    <a:pt x="981" y="446"/>
                    <a:pt x="981" y="446"/>
                    <a:pt x="981" y="446"/>
                  </a:cubicBezTo>
                  <a:cubicBezTo>
                    <a:pt x="978" y="429"/>
                    <a:pt x="975" y="413"/>
                    <a:pt x="970" y="396"/>
                  </a:cubicBezTo>
                  <a:cubicBezTo>
                    <a:pt x="1019" y="369"/>
                    <a:pt x="1019" y="369"/>
                    <a:pt x="1019" y="369"/>
                  </a:cubicBezTo>
                  <a:cubicBezTo>
                    <a:pt x="1011" y="345"/>
                    <a:pt x="1003" y="323"/>
                    <a:pt x="993" y="301"/>
                  </a:cubicBezTo>
                  <a:cubicBezTo>
                    <a:pt x="939" y="314"/>
                    <a:pt x="939" y="314"/>
                    <a:pt x="939" y="314"/>
                  </a:cubicBezTo>
                  <a:cubicBezTo>
                    <a:pt x="931" y="298"/>
                    <a:pt x="922" y="283"/>
                    <a:pt x="913" y="269"/>
                  </a:cubicBezTo>
                  <a:cubicBezTo>
                    <a:pt x="951" y="228"/>
                    <a:pt x="951" y="228"/>
                    <a:pt x="951" y="228"/>
                  </a:cubicBezTo>
                  <a:cubicBezTo>
                    <a:pt x="938" y="208"/>
                    <a:pt x="923" y="189"/>
                    <a:pt x="907" y="172"/>
                  </a:cubicBezTo>
                  <a:cubicBezTo>
                    <a:pt x="859" y="199"/>
                    <a:pt x="859" y="199"/>
                    <a:pt x="859" y="199"/>
                  </a:cubicBezTo>
                  <a:cubicBezTo>
                    <a:pt x="847" y="187"/>
                    <a:pt x="834" y="175"/>
                    <a:pt x="821" y="164"/>
                  </a:cubicBezTo>
                  <a:cubicBezTo>
                    <a:pt x="845" y="114"/>
                    <a:pt x="845" y="114"/>
                    <a:pt x="845" y="114"/>
                  </a:cubicBezTo>
                  <a:cubicBezTo>
                    <a:pt x="826" y="99"/>
                    <a:pt x="806" y="85"/>
                    <a:pt x="786" y="73"/>
                  </a:cubicBezTo>
                  <a:cubicBezTo>
                    <a:pt x="748" y="114"/>
                    <a:pt x="748" y="114"/>
                    <a:pt x="748" y="114"/>
                  </a:cubicBezTo>
                  <a:cubicBezTo>
                    <a:pt x="733" y="105"/>
                    <a:pt x="717" y="97"/>
                    <a:pt x="701" y="91"/>
                  </a:cubicBezTo>
                  <a:cubicBezTo>
                    <a:pt x="709" y="36"/>
                    <a:pt x="709" y="36"/>
                    <a:pt x="709" y="36"/>
                  </a:cubicBezTo>
                  <a:cubicBezTo>
                    <a:pt x="687" y="27"/>
                    <a:pt x="664" y="20"/>
                    <a:pt x="641" y="14"/>
                  </a:cubicBezTo>
                  <a:cubicBezTo>
                    <a:pt x="617" y="64"/>
                    <a:pt x="617" y="64"/>
                    <a:pt x="617" y="64"/>
                  </a:cubicBezTo>
                  <a:cubicBezTo>
                    <a:pt x="600" y="61"/>
                    <a:pt x="582" y="58"/>
                    <a:pt x="565" y="57"/>
                  </a:cubicBezTo>
                  <a:cubicBezTo>
                    <a:pt x="557" y="2"/>
                    <a:pt x="557" y="2"/>
                    <a:pt x="557" y="2"/>
                  </a:cubicBezTo>
                  <a:cubicBezTo>
                    <a:pt x="545" y="1"/>
                    <a:pt x="533" y="0"/>
                    <a:pt x="521" y="0"/>
                  </a:cubicBezTo>
                  <a:cubicBezTo>
                    <a:pt x="509" y="0"/>
                    <a:pt x="497" y="1"/>
                    <a:pt x="485" y="2"/>
                  </a:cubicBezTo>
                  <a:cubicBezTo>
                    <a:pt x="477" y="57"/>
                    <a:pt x="477" y="57"/>
                    <a:pt x="477" y="57"/>
                  </a:cubicBezTo>
                  <a:cubicBezTo>
                    <a:pt x="459" y="58"/>
                    <a:pt x="442" y="61"/>
                    <a:pt x="425" y="64"/>
                  </a:cubicBezTo>
                  <a:cubicBezTo>
                    <a:pt x="401" y="14"/>
                    <a:pt x="401" y="14"/>
                    <a:pt x="401" y="14"/>
                  </a:cubicBezTo>
                  <a:cubicBezTo>
                    <a:pt x="377" y="20"/>
                    <a:pt x="354" y="27"/>
                    <a:pt x="332" y="36"/>
                  </a:cubicBezTo>
                  <a:cubicBezTo>
                    <a:pt x="341" y="91"/>
                    <a:pt x="341" y="91"/>
                    <a:pt x="341" y="91"/>
                  </a:cubicBezTo>
                  <a:cubicBezTo>
                    <a:pt x="325" y="97"/>
                    <a:pt x="309" y="105"/>
                    <a:pt x="293" y="114"/>
                  </a:cubicBezTo>
                  <a:cubicBezTo>
                    <a:pt x="256" y="73"/>
                    <a:pt x="256" y="73"/>
                    <a:pt x="256" y="73"/>
                  </a:cubicBezTo>
                  <a:cubicBezTo>
                    <a:pt x="235" y="85"/>
                    <a:pt x="215" y="99"/>
                    <a:pt x="197" y="114"/>
                  </a:cubicBezTo>
                  <a:cubicBezTo>
                    <a:pt x="221" y="164"/>
                    <a:pt x="221" y="164"/>
                    <a:pt x="221" y="164"/>
                  </a:cubicBezTo>
                  <a:cubicBezTo>
                    <a:pt x="208" y="175"/>
                    <a:pt x="195" y="187"/>
                    <a:pt x="183" y="199"/>
                  </a:cubicBezTo>
                  <a:cubicBezTo>
                    <a:pt x="135" y="172"/>
                    <a:pt x="135" y="172"/>
                    <a:pt x="135" y="172"/>
                  </a:cubicBezTo>
                  <a:cubicBezTo>
                    <a:pt x="119" y="189"/>
                    <a:pt x="104" y="208"/>
                    <a:pt x="91" y="228"/>
                  </a:cubicBezTo>
                  <a:cubicBezTo>
                    <a:pt x="128" y="269"/>
                    <a:pt x="128" y="269"/>
                    <a:pt x="128" y="269"/>
                  </a:cubicBezTo>
                  <a:cubicBezTo>
                    <a:pt x="119" y="283"/>
                    <a:pt x="111" y="298"/>
                    <a:pt x="103" y="314"/>
                  </a:cubicBezTo>
                  <a:cubicBezTo>
                    <a:pt x="49" y="301"/>
                    <a:pt x="49" y="301"/>
                    <a:pt x="49" y="301"/>
                  </a:cubicBezTo>
                  <a:cubicBezTo>
                    <a:pt x="39" y="323"/>
                    <a:pt x="30" y="345"/>
                    <a:pt x="23" y="369"/>
                  </a:cubicBezTo>
                  <a:cubicBezTo>
                    <a:pt x="71" y="396"/>
                    <a:pt x="71" y="396"/>
                    <a:pt x="71" y="396"/>
                  </a:cubicBezTo>
                  <a:cubicBezTo>
                    <a:pt x="67" y="413"/>
                    <a:pt x="63" y="429"/>
                    <a:pt x="60" y="446"/>
                  </a:cubicBezTo>
                  <a:cubicBezTo>
                    <a:pt x="5" y="450"/>
                    <a:pt x="5" y="450"/>
                    <a:pt x="5" y="450"/>
                  </a:cubicBezTo>
                  <a:cubicBezTo>
                    <a:pt x="2" y="473"/>
                    <a:pt x="0" y="497"/>
                    <a:pt x="0" y="521"/>
                  </a:cubicBezTo>
                  <a:cubicBezTo>
                    <a:pt x="0" y="521"/>
                    <a:pt x="0" y="522"/>
                    <a:pt x="0" y="523"/>
                  </a:cubicBezTo>
                  <a:cubicBezTo>
                    <a:pt x="55" y="535"/>
                    <a:pt x="55" y="535"/>
                    <a:pt x="55" y="535"/>
                  </a:cubicBezTo>
                  <a:cubicBezTo>
                    <a:pt x="55" y="552"/>
                    <a:pt x="57" y="568"/>
                    <a:pt x="59" y="585"/>
                  </a:cubicBezTo>
                  <a:cubicBezTo>
                    <a:pt x="7" y="605"/>
                    <a:pt x="7" y="605"/>
                    <a:pt x="7" y="605"/>
                  </a:cubicBezTo>
                  <a:cubicBezTo>
                    <a:pt x="11" y="629"/>
                    <a:pt x="17" y="653"/>
                    <a:pt x="24" y="676"/>
                  </a:cubicBezTo>
                  <a:cubicBezTo>
                    <a:pt x="79" y="672"/>
                    <a:pt x="79" y="672"/>
                    <a:pt x="79" y="672"/>
                  </a:cubicBezTo>
                  <a:cubicBezTo>
                    <a:pt x="85" y="687"/>
                    <a:pt x="91" y="703"/>
                    <a:pt x="98" y="718"/>
                  </a:cubicBezTo>
                  <a:cubicBezTo>
                    <a:pt x="54" y="752"/>
                    <a:pt x="54" y="752"/>
                    <a:pt x="54" y="752"/>
                  </a:cubicBezTo>
                  <a:cubicBezTo>
                    <a:pt x="65" y="774"/>
                    <a:pt x="78" y="795"/>
                    <a:pt x="92" y="815"/>
                  </a:cubicBezTo>
                  <a:cubicBezTo>
                    <a:pt x="143" y="795"/>
                    <a:pt x="143" y="795"/>
                    <a:pt x="143" y="795"/>
                  </a:cubicBezTo>
                  <a:cubicBezTo>
                    <a:pt x="153" y="808"/>
                    <a:pt x="163" y="821"/>
                    <a:pt x="174" y="833"/>
                  </a:cubicBezTo>
                  <a:cubicBezTo>
                    <a:pt x="143" y="878"/>
                    <a:pt x="143" y="878"/>
                    <a:pt x="143" y="878"/>
                  </a:cubicBezTo>
                  <a:cubicBezTo>
                    <a:pt x="160" y="896"/>
                    <a:pt x="178" y="913"/>
                    <a:pt x="197" y="928"/>
                  </a:cubicBezTo>
                  <a:cubicBezTo>
                    <a:pt x="240" y="893"/>
                    <a:pt x="240" y="893"/>
                    <a:pt x="240" y="893"/>
                  </a:cubicBezTo>
                  <a:cubicBezTo>
                    <a:pt x="253" y="903"/>
                    <a:pt x="267" y="912"/>
                    <a:pt x="280" y="921"/>
                  </a:cubicBezTo>
                  <a:cubicBezTo>
                    <a:pt x="264" y="974"/>
                    <a:pt x="264" y="974"/>
                    <a:pt x="264" y="974"/>
                  </a:cubicBezTo>
                  <a:cubicBezTo>
                    <a:pt x="285" y="986"/>
                    <a:pt x="307" y="996"/>
                    <a:pt x="331" y="1005"/>
                  </a:cubicBezTo>
                  <a:cubicBezTo>
                    <a:pt x="362" y="959"/>
                    <a:pt x="362" y="959"/>
                    <a:pt x="362" y="959"/>
                  </a:cubicBezTo>
                  <a:cubicBezTo>
                    <a:pt x="377" y="965"/>
                    <a:pt x="392" y="969"/>
                    <a:pt x="408" y="973"/>
                  </a:cubicBezTo>
                  <a:cubicBezTo>
                    <a:pt x="407" y="1029"/>
                    <a:pt x="407" y="1029"/>
                    <a:pt x="407" y="1029"/>
                  </a:cubicBezTo>
                  <a:cubicBezTo>
                    <a:pt x="431" y="1034"/>
                    <a:pt x="456" y="1038"/>
                    <a:pt x="481" y="1040"/>
                  </a:cubicBezTo>
                  <a:cubicBezTo>
                    <a:pt x="497" y="987"/>
                    <a:pt x="497" y="987"/>
                    <a:pt x="497" y="987"/>
                  </a:cubicBezTo>
                  <a:cubicBezTo>
                    <a:pt x="505" y="987"/>
                    <a:pt x="513" y="987"/>
                    <a:pt x="521" y="987"/>
                  </a:cubicBezTo>
                  <a:cubicBezTo>
                    <a:pt x="529" y="987"/>
                    <a:pt x="537" y="987"/>
                    <a:pt x="545" y="987"/>
                  </a:cubicBezTo>
                  <a:cubicBezTo>
                    <a:pt x="561" y="1040"/>
                    <a:pt x="561" y="1040"/>
                    <a:pt x="561" y="1040"/>
                  </a:cubicBezTo>
                  <a:cubicBezTo>
                    <a:pt x="586" y="1038"/>
                    <a:pt x="610" y="1034"/>
                    <a:pt x="634" y="1029"/>
                  </a:cubicBezTo>
                  <a:cubicBezTo>
                    <a:pt x="634" y="973"/>
                    <a:pt x="634" y="973"/>
                    <a:pt x="634" y="973"/>
                  </a:cubicBezTo>
                  <a:cubicBezTo>
                    <a:pt x="650" y="969"/>
                    <a:pt x="665" y="965"/>
                    <a:pt x="680" y="959"/>
                  </a:cubicBezTo>
                  <a:cubicBezTo>
                    <a:pt x="711" y="1005"/>
                    <a:pt x="711" y="1005"/>
                    <a:pt x="711" y="1005"/>
                  </a:cubicBezTo>
                  <a:cubicBezTo>
                    <a:pt x="734" y="996"/>
                    <a:pt x="756" y="986"/>
                    <a:pt x="778" y="974"/>
                  </a:cubicBezTo>
                  <a:cubicBezTo>
                    <a:pt x="761" y="921"/>
                    <a:pt x="761" y="921"/>
                    <a:pt x="761" y="921"/>
                  </a:cubicBezTo>
                  <a:cubicBezTo>
                    <a:pt x="775" y="912"/>
                    <a:pt x="788" y="903"/>
                    <a:pt x="801" y="893"/>
                  </a:cubicBezTo>
                  <a:cubicBezTo>
                    <a:pt x="845" y="928"/>
                    <a:pt x="845" y="928"/>
                    <a:pt x="845" y="928"/>
                  </a:cubicBezTo>
                  <a:cubicBezTo>
                    <a:pt x="864" y="913"/>
                    <a:pt x="882" y="896"/>
                    <a:pt x="899" y="878"/>
                  </a:cubicBezTo>
                  <a:cubicBezTo>
                    <a:pt x="867" y="833"/>
                    <a:pt x="867" y="833"/>
                    <a:pt x="867" y="833"/>
                  </a:cubicBezTo>
                  <a:cubicBezTo>
                    <a:pt x="878" y="821"/>
                    <a:pt x="889" y="808"/>
                    <a:pt x="898" y="795"/>
                  </a:cubicBezTo>
                  <a:cubicBezTo>
                    <a:pt x="950" y="815"/>
                    <a:pt x="950" y="815"/>
                    <a:pt x="950" y="815"/>
                  </a:cubicBezTo>
                  <a:cubicBezTo>
                    <a:pt x="964" y="795"/>
                    <a:pt x="976" y="774"/>
                    <a:pt x="987" y="752"/>
                  </a:cubicBezTo>
                  <a:cubicBezTo>
                    <a:pt x="944" y="718"/>
                    <a:pt x="944" y="718"/>
                    <a:pt x="944" y="718"/>
                  </a:cubicBezTo>
                  <a:cubicBezTo>
                    <a:pt x="951" y="703"/>
                    <a:pt x="957" y="687"/>
                    <a:pt x="962" y="672"/>
                  </a:cubicBezTo>
                  <a:cubicBezTo>
                    <a:pt x="1018" y="676"/>
                    <a:pt x="1018" y="676"/>
                    <a:pt x="1018" y="676"/>
                  </a:cubicBezTo>
                  <a:cubicBezTo>
                    <a:pt x="1025" y="653"/>
                    <a:pt x="1030" y="629"/>
                    <a:pt x="1034" y="605"/>
                  </a:cubicBezTo>
                  <a:cubicBezTo>
                    <a:pt x="983" y="585"/>
                    <a:pt x="983" y="585"/>
                    <a:pt x="983" y="585"/>
                  </a:cubicBezTo>
                  <a:cubicBezTo>
                    <a:pt x="985" y="568"/>
                    <a:pt x="986" y="552"/>
                    <a:pt x="987" y="535"/>
                  </a:cubicBezTo>
                  <a:lnTo>
                    <a:pt x="1041" y="523"/>
                  </a:lnTo>
                  <a:close/>
                  <a:moveTo>
                    <a:pt x="521" y="906"/>
                  </a:moveTo>
                  <a:cubicBezTo>
                    <a:pt x="308" y="906"/>
                    <a:pt x="135" y="733"/>
                    <a:pt x="135" y="520"/>
                  </a:cubicBezTo>
                  <a:cubicBezTo>
                    <a:pt x="135" y="307"/>
                    <a:pt x="308" y="134"/>
                    <a:pt x="521" y="134"/>
                  </a:cubicBezTo>
                  <a:cubicBezTo>
                    <a:pt x="734" y="134"/>
                    <a:pt x="907" y="307"/>
                    <a:pt x="907" y="520"/>
                  </a:cubicBezTo>
                  <a:cubicBezTo>
                    <a:pt x="907" y="733"/>
                    <a:pt x="734" y="906"/>
                    <a:pt x="521" y="906"/>
                  </a:cubicBezTo>
                  <a:close/>
                </a:path>
              </a:pathLst>
            </a:custGeom>
            <a:solidFill>
              <a:srgbClr val="D60058">
                <a:alpha val="66000"/>
              </a:srgb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tx1">
                    <a:lumMod val="95000"/>
                    <a:lumOff val="5000"/>
                  </a:schemeClr>
                </a:solidFill>
              </a:endParaRPr>
            </a:p>
          </p:txBody>
        </p:sp>
        <p:sp>
          <p:nvSpPr>
            <p:cNvPr id="65" name="Oval 193">
              <a:extLst>
                <a:ext uri="{FF2B5EF4-FFF2-40B4-BE49-F238E27FC236}">
                  <a16:creationId xmlns:a16="http://schemas.microsoft.com/office/drawing/2014/main" id="{3469E1BC-A891-1604-E0BC-8AE46C53FA58}"/>
                </a:ext>
              </a:extLst>
            </p:cNvPr>
            <p:cNvSpPr>
              <a:spLocks noChangeArrowheads="1"/>
            </p:cNvSpPr>
            <p:nvPr/>
          </p:nvSpPr>
          <p:spPr bwMode="auto">
            <a:xfrm>
              <a:off x="5440238" y="3695344"/>
              <a:ext cx="959288" cy="959288"/>
            </a:xfrm>
            <a:prstGeom prst="ellipse">
              <a:avLst/>
            </a:prstGeom>
            <a:solidFill>
              <a:srgbClr val="D60058">
                <a:alpha val="65882"/>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lumMod val="95000"/>
                    <a:lumOff val="5000"/>
                  </a:schemeClr>
                </a:solidFill>
              </a:endParaRPr>
            </a:p>
          </p:txBody>
        </p:sp>
      </p:grpSp>
      <p:sp>
        <p:nvSpPr>
          <p:cNvPr id="68" name="Oval 280">
            <a:extLst>
              <a:ext uri="{FF2B5EF4-FFF2-40B4-BE49-F238E27FC236}">
                <a16:creationId xmlns:a16="http://schemas.microsoft.com/office/drawing/2014/main" id="{EC67DB6C-2123-0358-073B-993031E2E9D6}"/>
              </a:ext>
            </a:extLst>
          </p:cNvPr>
          <p:cNvSpPr>
            <a:spLocks noChangeArrowheads="1"/>
          </p:cNvSpPr>
          <p:nvPr/>
        </p:nvSpPr>
        <p:spPr bwMode="auto">
          <a:xfrm>
            <a:off x="7141758" y="3451454"/>
            <a:ext cx="776123" cy="777158"/>
          </a:xfrm>
          <a:prstGeom prst="ellipse">
            <a:avLst/>
          </a:prstGeom>
          <a:solidFill>
            <a:srgbClr val="76226D">
              <a:alpha val="65490"/>
            </a:srgb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tx1">
                  <a:lumMod val="95000"/>
                  <a:lumOff val="5000"/>
                </a:schemeClr>
              </a:solidFill>
            </a:endParaRPr>
          </a:p>
        </p:txBody>
      </p:sp>
      <p:sp>
        <p:nvSpPr>
          <p:cNvPr id="67" name="Freeform 263">
            <a:extLst>
              <a:ext uri="{FF2B5EF4-FFF2-40B4-BE49-F238E27FC236}">
                <a16:creationId xmlns:a16="http://schemas.microsoft.com/office/drawing/2014/main" id="{DEFE911C-7A9A-017A-D032-56F4DCCD72D0}"/>
              </a:ext>
            </a:extLst>
          </p:cNvPr>
          <p:cNvSpPr>
            <a:spLocks noEditPoints="1"/>
          </p:cNvSpPr>
          <p:nvPr/>
        </p:nvSpPr>
        <p:spPr bwMode="auto">
          <a:xfrm>
            <a:off x="6865923" y="3180329"/>
            <a:ext cx="1322514" cy="1319409"/>
          </a:xfrm>
          <a:custGeom>
            <a:avLst/>
            <a:gdLst>
              <a:gd name="T0" fmla="*/ 819 w 819"/>
              <a:gd name="T1" fmla="*/ 409 h 817"/>
              <a:gd name="T2" fmla="*/ 754 w 819"/>
              <a:gd name="T3" fmla="*/ 340 h 817"/>
              <a:gd name="T4" fmla="*/ 791 w 819"/>
              <a:gd name="T5" fmla="*/ 260 h 817"/>
              <a:gd name="T6" fmla="*/ 706 w 819"/>
              <a:gd name="T7" fmla="*/ 220 h 817"/>
              <a:gd name="T8" fmla="*/ 710 w 819"/>
              <a:gd name="T9" fmla="*/ 132 h 817"/>
              <a:gd name="T10" fmla="*/ 617 w 819"/>
              <a:gd name="T11" fmla="*/ 126 h 817"/>
              <a:gd name="T12" fmla="*/ 588 w 819"/>
              <a:gd name="T13" fmla="*/ 41 h 817"/>
              <a:gd name="T14" fmla="*/ 499 w 819"/>
              <a:gd name="T15" fmla="*/ 70 h 817"/>
              <a:gd name="T16" fmla="*/ 441 w 819"/>
              <a:gd name="T17" fmla="*/ 2 h 817"/>
              <a:gd name="T18" fmla="*/ 379 w 819"/>
              <a:gd name="T19" fmla="*/ 2 h 817"/>
              <a:gd name="T20" fmla="*/ 321 w 819"/>
              <a:gd name="T21" fmla="*/ 70 h 817"/>
              <a:gd name="T22" fmla="*/ 231 w 819"/>
              <a:gd name="T23" fmla="*/ 41 h 817"/>
              <a:gd name="T24" fmla="*/ 203 w 819"/>
              <a:gd name="T25" fmla="*/ 126 h 817"/>
              <a:gd name="T26" fmla="*/ 109 w 819"/>
              <a:gd name="T27" fmla="*/ 132 h 817"/>
              <a:gd name="T28" fmla="*/ 114 w 819"/>
              <a:gd name="T29" fmla="*/ 220 h 817"/>
              <a:gd name="T30" fmla="*/ 28 w 819"/>
              <a:gd name="T31" fmla="*/ 260 h 817"/>
              <a:gd name="T32" fmla="*/ 65 w 819"/>
              <a:gd name="T33" fmla="*/ 340 h 817"/>
              <a:gd name="T34" fmla="*/ 0 w 819"/>
              <a:gd name="T35" fmla="*/ 409 h 817"/>
              <a:gd name="T36" fmla="*/ 63 w 819"/>
              <a:gd name="T37" fmla="*/ 469 h 817"/>
              <a:gd name="T38" fmla="*/ 27 w 819"/>
              <a:gd name="T39" fmla="*/ 557 h 817"/>
              <a:gd name="T40" fmla="*/ 107 w 819"/>
              <a:gd name="T41" fmla="*/ 589 h 817"/>
              <a:gd name="T42" fmla="*/ 106 w 819"/>
              <a:gd name="T43" fmla="*/ 685 h 817"/>
              <a:gd name="T44" fmla="*/ 191 w 819"/>
              <a:gd name="T45" fmla="*/ 685 h 817"/>
              <a:gd name="T46" fmla="*/ 225 w 819"/>
              <a:gd name="T47" fmla="*/ 776 h 817"/>
              <a:gd name="T48" fmla="*/ 304 w 819"/>
              <a:gd name="T49" fmla="*/ 745 h 817"/>
              <a:gd name="T50" fmla="*/ 368 w 819"/>
              <a:gd name="T51" fmla="*/ 817 h 817"/>
              <a:gd name="T52" fmla="*/ 410 w 819"/>
              <a:gd name="T53" fmla="*/ 762 h 817"/>
              <a:gd name="T54" fmla="*/ 451 w 819"/>
              <a:gd name="T55" fmla="*/ 817 h 817"/>
              <a:gd name="T56" fmla="*/ 516 w 819"/>
              <a:gd name="T57" fmla="*/ 745 h 817"/>
              <a:gd name="T58" fmla="*/ 594 w 819"/>
              <a:gd name="T59" fmla="*/ 776 h 817"/>
              <a:gd name="T60" fmla="*/ 628 w 819"/>
              <a:gd name="T61" fmla="*/ 685 h 817"/>
              <a:gd name="T62" fmla="*/ 713 w 819"/>
              <a:gd name="T63" fmla="*/ 685 h 817"/>
              <a:gd name="T64" fmla="*/ 712 w 819"/>
              <a:gd name="T65" fmla="*/ 589 h 817"/>
              <a:gd name="T66" fmla="*/ 792 w 819"/>
              <a:gd name="T67" fmla="*/ 557 h 817"/>
              <a:gd name="T68" fmla="*/ 756 w 819"/>
              <a:gd name="T69" fmla="*/ 469 h 817"/>
              <a:gd name="T70" fmla="*/ 410 w 819"/>
              <a:gd name="T71" fmla="*/ 704 h 817"/>
              <a:gd name="T72" fmla="*/ 410 w 819"/>
              <a:gd name="T73" fmla="*/ 114 h 817"/>
              <a:gd name="T74" fmla="*/ 410 w 819"/>
              <a:gd name="T75" fmla="*/ 70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817">
                <a:moveTo>
                  <a:pt x="761" y="425"/>
                </a:moveTo>
                <a:cubicBezTo>
                  <a:pt x="819" y="409"/>
                  <a:pt x="819" y="409"/>
                  <a:pt x="819" y="409"/>
                </a:cubicBezTo>
                <a:cubicBezTo>
                  <a:pt x="819" y="387"/>
                  <a:pt x="818" y="366"/>
                  <a:pt x="814" y="345"/>
                </a:cubicBezTo>
                <a:cubicBezTo>
                  <a:pt x="754" y="340"/>
                  <a:pt x="754" y="340"/>
                  <a:pt x="754" y="340"/>
                </a:cubicBezTo>
                <a:cubicBezTo>
                  <a:pt x="751" y="325"/>
                  <a:pt x="748" y="311"/>
                  <a:pt x="743" y="297"/>
                </a:cubicBezTo>
                <a:cubicBezTo>
                  <a:pt x="791" y="260"/>
                  <a:pt x="791" y="260"/>
                  <a:pt x="791" y="260"/>
                </a:cubicBezTo>
                <a:cubicBezTo>
                  <a:pt x="783" y="241"/>
                  <a:pt x="774" y="222"/>
                  <a:pt x="764" y="204"/>
                </a:cubicBezTo>
                <a:cubicBezTo>
                  <a:pt x="706" y="220"/>
                  <a:pt x="706" y="220"/>
                  <a:pt x="706" y="220"/>
                </a:cubicBezTo>
                <a:cubicBezTo>
                  <a:pt x="698" y="207"/>
                  <a:pt x="688" y="195"/>
                  <a:pt x="678" y="183"/>
                </a:cubicBezTo>
                <a:cubicBezTo>
                  <a:pt x="710" y="132"/>
                  <a:pt x="710" y="132"/>
                  <a:pt x="710" y="132"/>
                </a:cubicBezTo>
                <a:cubicBezTo>
                  <a:pt x="696" y="116"/>
                  <a:pt x="681" y="102"/>
                  <a:pt x="664" y="89"/>
                </a:cubicBezTo>
                <a:cubicBezTo>
                  <a:pt x="617" y="126"/>
                  <a:pt x="617" y="126"/>
                  <a:pt x="617" y="126"/>
                </a:cubicBezTo>
                <a:cubicBezTo>
                  <a:pt x="604" y="116"/>
                  <a:pt x="591" y="108"/>
                  <a:pt x="577" y="100"/>
                </a:cubicBezTo>
                <a:cubicBezTo>
                  <a:pt x="588" y="41"/>
                  <a:pt x="588" y="41"/>
                  <a:pt x="588" y="41"/>
                </a:cubicBezTo>
                <a:cubicBezTo>
                  <a:pt x="569" y="32"/>
                  <a:pt x="550" y="24"/>
                  <a:pt x="530" y="18"/>
                </a:cubicBezTo>
                <a:cubicBezTo>
                  <a:pt x="499" y="70"/>
                  <a:pt x="499" y="70"/>
                  <a:pt x="499" y="70"/>
                </a:cubicBezTo>
                <a:cubicBezTo>
                  <a:pt x="483" y="66"/>
                  <a:pt x="468" y="63"/>
                  <a:pt x="452" y="61"/>
                </a:cubicBezTo>
                <a:cubicBezTo>
                  <a:pt x="441" y="2"/>
                  <a:pt x="441" y="2"/>
                  <a:pt x="441" y="2"/>
                </a:cubicBezTo>
                <a:cubicBezTo>
                  <a:pt x="431" y="1"/>
                  <a:pt x="420" y="0"/>
                  <a:pt x="410" y="0"/>
                </a:cubicBezTo>
                <a:cubicBezTo>
                  <a:pt x="399" y="0"/>
                  <a:pt x="389" y="1"/>
                  <a:pt x="379" y="2"/>
                </a:cubicBezTo>
                <a:cubicBezTo>
                  <a:pt x="368" y="61"/>
                  <a:pt x="368" y="61"/>
                  <a:pt x="368" y="61"/>
                </a:cubicBezTo>
                <a:cubicBezTo>
                  <a:pt x="352" y="63"/>
                  <a:pt x="336" y="66"/>
                  <a:pt x="321" y="70"/>
                </a:cubicBezTo>
                <a:cubicBezTo>
                  <a:pt x="289" y="18"/>
                  <a:pt x="289" y="18"/>
                  <a:pt x="289" y="18"/>
                </a:cubicBezTo>
                <a:cubicBezTo>
                  <a:pt x="269" y="24"/>
                  <a:pt x="250" y="32"/>
                  <a:pt x="231" y="41"/>
                </a:cubicBezTo>
                <a:cubicBezTo>
                  <a:pt x="243" y="100"/>
                  <a:pt x="243" y="100"/>
                  <a:pt x="243" y="100"/>
                </a:cubicBezTo>
                <a:cubicBezTo>
                  <a:pt x="229" y="108"/>
                  <a:pt x="216" y="116"/>
                  <a:pt x="203" y="126"/>
                </a:cubicBezTo>
                <a:cubicBezTo>
                  <a:pt x="155" y="89"/>
                  <a:pt x="155" y="89"/>
                  <a:pt x="155" y="89"/>
                </a:cubicBezTo>
                <a:cubicBezTo>
                  <a:pt x="139" y="102"/>
                  <a:pt x="123" y="116"/>
                  <a:pt x="109" y="132"/>
                </a:cubicBezTo>
                <a:cubicBezTo>
                  <a:pt x="141" y="183"/>
                  <a:pt x="141" y="183"/>
                  <a:pt x="141" y="183"/>
                </a:cubicBezTo>
                <a:cubicBezTo>
                  <a:pt x="131" y="195"/>
                  <a:pt x="122" y="207"/>
                  <a:pt x="114" y="220"/>
                </a:cubicBezTo>
                <a:cubicBezTo>
                  <a:pt x="56" y="204"/>
                  <a:pt x="56" y="204"/>
                  <a:pt x="56" y="204"/>
                </a:cubicBezTo>
                <a:cubicBezTo>
                  <a:pt x="45" y="222"/>
                  <a:pt x="36" y="241"/>
                  <a:pt x="28" y="260"/>
                </a:cubicBezTo>
                <a:cubicBezTo>
                  <a:pt x="77" y="297"/>
                  <a:pt x="77" y="297"/>
                  <a:pt x="77" y="297"/>
                </a:cubicBezTo>
                <a:cubicBezTo>
                  <a:pt x="72" y="311"/>
                  <a:pt x="68" y="325"/>
                  <a:pt x="65" y="340"/>
                </a:cubicBezTo>
                <a:cubicBezTo>
                  <a:pt x="5" y="345"/>
                  <a:pt x="5" y="345"/>
                  <a:pt x="5" y="345"/>
                </a:cubicBezTo>
                <a:cubicBezTo>
                  <a:pt x="2" y="366"/>
                  <a:pt x="0" y="387"/>
                  <a:pt x="0" y="409"/>
                </a:cubicBezTo>
                <a:cubicBezTo>
                  <a:pt x="58" y="425"/>
                  <a:pt x="58" y="425"/>
                  <a:pt x="58" y="425"/>
                </a:cubicBezTo>
                <a:cubicBezTo>
                  <a:pt x="59" y="440"/>
                  <a:pt x="61" y="455"/>
                  <a:pt x="63" y="469"/>
                </a:cubicBezTo>
                <a:cubicBezTo>
                  <a:pt x="9" y="495"/>
                  <a:pt x="9" y="495"/>
                  <a:pt x="9" y="495"/>
                </a:cubicBezTo>
                <a:cubicBezTo>
                  <a:pt x="14" y="517"/>
                  <a:pt x="20" y="537"/>
                  <a:pt x="27" y="557"/>
                </a:cubicBezTo>
                <a:cubicBezTo>
                  <a:pt x="88" y="551"/>
                  <a:pt x="88" y="551"/>
                  <a:pt x="88" y="551"/>
                </a:cubicBezTo>
                <a:cubicBezTo>
                  <a:pt x="93" y="564"/>
                  <a:pt x="100" y="577"/>
                  <a:pt x="107" y="589"/>
                </a:cubicBezTo>
                <a:cubicBezTo>
                  <a:pt x="66" y="633"/>
                  <a:pt x="66" y="633"/>
                  <a:pt x="66" y="633"/>
                </a:cubicBezTo>
                <a:cubicBezTo>
                  <a:pt x="78" y="652"/>
                  <a:pt x="92" y="669"/>
                  <a:pt x="106" y="685"/>
                </a:cubicBezTo>
                <a:cubicBezTo>
                  <a:pt x="160" y="658"/>
                  <a:pt x="160" y="658"/>
                  <a:pt x="160" y="658"/>
                </a:cubicBezTo>
                <a:cubicBezTo>
                  <a:pt x="170" y="668"/>
                  <a:pt x="180" y="677"/>
                  <a:pt x="191" y="685"/>
                </a:cubicBezTo>
                <a:cubicBezTo>
                  <a:pt x="169" y="741"/>
                  <a:pt x="169" y="741"/>
                  <a:pt x="169" y="741"/>
                </a:cubicBezTo>
                <a:cubicBezTo>
                  <a:pt x="187" y="754"/>
                  <a:pt x="205" y="766"/>
                  <a:pt x="225" y="776"/>
                </a:cubicBezTo>
                <a:cubicBezTo>
                  <a:pt x="265" y="731"/>
                  <a:pt x="265" y="731"/>
                  <a:pt x="265" y="731"/>
                </a:cubicBezTo>
                <a:cubicBezTo>
                  <a:pt x="278" y="736"/>
                  <a:pt x="291" y="741"/>
                  <a:pt x="304" y="745"/>
                </a:cubicBezTo>
                <a:cubicBezTo>
                  <a:pt x="303" y="806"/>
                  <a:pt x="303" y="806"/>
                  <a:pt x="303" y="806"/>
                </a:cubicBezTo>
                <a:cubicBezTo>
                  <a:pt x="324" y="811"/>
                  <a:pt x="346" y="815"/>
                  <a:pt x="368" y="817"/>
                </a:cubicBezTo>
                <a:cubicBezTo>
                  <a:pt x="389" y="761"/>
                  <a:pt x="389" y="761"/>
                  <a:pt x="389" y="761"/>
                </a:cubicBezTo>
                <a:cubicBezTo>
                  <a:pt x="396" y="761"/>
                  <a:pt x="403" y="762"/>
                  <a:pt x="410" y="762"/>
                </a:cubicBezTo>
                <a:cubicBezTo>
                  <a:pt x="417" y="762"/>
                  <a:pt x="423" y="761"/>
                  <a:pt x="430" y="761"/>
                </a:cubicBezTo>
                <a:cubicBezTo>
                  <a:pt x="451" y="817"/>
                  <a:pt x="451" y="817"/>
                  <a:pt x="451" y="817"/>
                </a:cubicBezTo>
                <a:cubicBezTo>
                  <a:pt x="474" y="815"/>
                  <a:pt x="495" y="811"/>
                  <a:pt x="516" y="806"/>
                </a:cubicBezTo>
                <a:cubicBezTo>
                  <a:pt x="516" y="745"/>
                  <a:pt x="516" y="745"/>
                  <a:pt x="516" y="745"/>
                </a:cubicBezTo>
                <a:cubicBezTo>
                  <a:pt x="529" y="741"/>
                  <a:pt x="542" y="736"/>
                  <a:pt x="554" y="731"/>
                </a:cubicBezTo>
                <a:cubicBezTo>
                  <a:pt x="594" y="776"/>
                  <a:pt x="594" y="776"/>
                  <a:pt x="594" y="776"/>
                </a:cubicBezTo>
                <a:cubicBezTo>
                  <a:pt x="614" y="766"/>
                  <a:pt x="633" y="754"/>
                  <a:pt x="650" y="741"/>
                </a:cubicBezTo>
                <a:cubicBezTo>
                  <a:pt x="628" y="685"/>
                  <a:pt x="628" y="685"/>
                  <a:pt x="628" y="685"/>
                </a:cubicBezTo>
                <a:cubicBezTo>
                  <a:pt x="639" y="677"/>
                  <a:pt x="649" y="668"/>
                  <a:pt x="659" y="658"/>
                </a:cubicBezTo>
                <a:cubicBezTo>
                  <a:pt x="713" y="685"/>
                  <a:pt x="713" y="685"/>
                  <a:pt x="713" y="685"/>
                </a:cubicBezTo>
                <a:cubicBezTo>
                  <a:pt x="728" y="669"/>
                  <a:pt x="741" y="652"/>
                  <a:pt x="753" y="633"/>
                </a:cubicBezTo>
                <a:cubicBezTo>
                  <a:pt x="712" y="589"/>
                  <a:pt x="712" y="589"/>
                  <a:pt x="712" y="589"/>
                </a:cubicBezTo>
                <a:cubicBezTo>
                  <a:pt x="719" y="577"/>
                  <a:pt x="726" y="564"/>
                  <a:pt x="732" y="551"/>
                </a:cubicBezTo>
                <a:cubicBezTo>
                  <a:pt x="792" y="557"/>
                  <a:pt x="792" y="557"/>
                  <a:pt x="792" y="557"/>
                </a:cubicBezTo>
                <a:cubicBezTo>
                  <a:pt x="800" y="537"/>
                  <a:pt x="806" y="517"/>
                  <a:pt x="810" y="495"/>
                </a:cubicBezTo>
                <a:cubicBezTo>
                  <a:pt x="756" y="469"/>
                  <a:pt x="756" y="469"/>
                  <a:pt x="756" y="469"/>
                </a:cubicBezTo>
                <a:cubicBezTo>
                  <a:pt x="759" y="455"/>
                  <a:pt x="760" y="440"/>
                  <a:pt x="761" y="425"/>
                </a:cubicBezTo>
                <a:close/>
                <a:moveTo>
                  <a:pt x="410" y="704"/>
                </a:moveTo>
                <a:cubicBezTo>
                  <a:pt x="247" y="704"/>
                  <a:pt x="114" y="572"/>
                  <a:pt x="114" y="409"/>
                </a:cubicBezTo>
                <a:cubicBezTo>
                  <a:pt x="114" y="246"/>
                  <a:pt x="247" y="114"/>
                  <a:pt x="410" y="114"/>
                </a:cubicBezTo>
                <a:cubicBezTo>
                  <a:pt x="573" y="114"/>
                  <a:pt x="705" y="246"/>
                  <a:pt x="705" y="409"/>
                </a:cubicBezTo>
                <a:cubicBezTo>
                  <a:pt x="705" y="572"/>
                  <a:pt x="573" y="704"/>
                  <a:pt x="410" y="704"/>
                </a:cubicBezTo>
                <a:close/>
              </a:path>
            </a:pathLst>
          </a:custGeom>
          <a:solidFill>
            <a:srgbClr val="76226D">
              <a:alpha val="66000"/>
            </a:srgb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tx1">
                  <a:lumMod val="95000"/>
                  <a:lumOff val="5000"/>
                </a:schemeClr>
              </a:solidFill>
            </a:endParaRPr>
          </a:p>
        </p:txBody>
      </p:sp>
      <p:grpSp>
        <p:nvGrpSpPr>
          <p:cNvPr id="79" name="Group 78">
            <a:extLst>
              <a:ext uri="{FF2B5EF4-FFF2-40B4-BE49-F238E27FC236}">
                <a16:creationId xmlns:a16="http://schemas.microsoft.com/office/drawing/2014/main" id="{6161B6BF-E7DE-F31B-14D7-1AA26F98AB01}"/>
              </a:ext>
            </a:extLst>
          </p:cNvPr>
          <p:cNvGrpSpPr/>
          <p:nvPr/>
        </p:nvGrpSpPr>
        <p:grpSpPr>
          <a:xfrm>
            <a:off x="4204471" y="3495577"/>
            <a:ext cx="91747" cy="159473"/>
            <a:chOff x="8677275" y="4325938"/>
            <a:chExt cx="939800" cy="1633538"/>
          </a:xfrm>
          <a:solidFill>
            <a:schemeClr val="bg1"/>
          </a:solidFill>
        </p:grpSpPr>
        <p:sp>
          <p:nvSpPr>
            <p:cNvPr id="80" name="Freeform 195">
              <a:extLst>
                <a:ext uri="{FF2B5EF4-FFF2-40B4-BE49-F238E27FC236}">
                  <a16:creationId xmlns:a16="http://schemas.microsoft.com/office/drawing/2014/main" id="{F9BBE324-87C7-1E64-FD4F-41ABB18430F4}"/>
                </a:ext>
              </a:extLst>
            </p:cNvPr>
            <p:cNvSpPr>
              <a:spLocks/>
            </p:cNvSpPr>
            <p:nvPr/>
          </p:nvSpPr>
          <p:spPr bwMode="auto">
            <a:xfrm>
              <a:off x="8853488" y="4559301"/>
              <a:ext cx="387350" cy="485775"/>
            </a:xfrm>
            <a:custGeom>
              <a:avLst/>
              <a:gdLst>
                <a:gd name="T0" fmla="*/ 151 w 156"/>
                <a:gd name="T1" fmla="*/ 24 h 196"/>
                <a:gd name="T2" fmla="*/ 146 w 156"/>
                <a:gd name="T3" fmla="*/ 4 h 196"/>
                <a:gd name="T4" fmla="*/ 126 w 156"/>
                <a:gd name="T5" fmla="*/ 9 h 196"/>
                <a:gd name="T6" fmla="*/ 19 w 156"/>
                <a:gd name="T7" fmla="*/ 153 h 196"/>
                <a:gd name="T8" fmla="*/ 5 w 156"/>
                <a:gd name="T9" fmla="*/ 172 h 196"/>
                <a:gd name="T10" fmla="*/ 10 w 156"/>
                <a:gd name="T11" fmla="*/ 192 h 196"/>
                <a:gd name="T12" fmla="*/ 30 w 156"/>
                <a:gd name="T13" fmla="*/ 187 h 196"/>
                <a:gd name="T14" fmla="*/ 137 w 156"/>
                <a:gd name="T15" fmla="*/ 43 h 196"/>
                <a:gd name="T16" fmla="*/ 151 w 156"/>
                <a:gd name="T17" fmla="*/ 2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96">
                  <a:moveTo>
                    <a:pt x="151" y="24"/>
                  </a:moveTo>
                  <a:cubicBezTo>
                    <a:pt x="156" y="17"/>
                    <a:pt x="152" y="8"/>
                    <a:pt x="146" y="4"/>
                  </a:cubicBezTo>
                  <a:cubicBezTo>
                    <a:pt x="139" y="0"/>
                    <a:pt x="131" y="3"/>
                    <a:pt x="126" y="9"/>
                  </a:cubicBezTo>
                  <a:cubicBezTo>
                    <a:pt x="91" y="57"/>
                    <a:pt x="55" y="105"/>
                    <a:pt x="19" y="153"/>
                  </a:cubicBezTo>
                  <a:cubicBezTo>
                    <a:pt x="15" y="159"/>
                    <a:pt x="10" y="166"/>
                    <a:pt x="5" y="172"/>
                  </a:cubicBezTo>
                  <a:cubicBezTo>
                    <a:pt x="0" y="179"/>
                    <a:pt x="4" y="188"/>
                    <a:pt x="10" y="192"/>
                  </a:cubicBezTo>
                  <a:cubicBezTo>
                    <a:pt x="17" y="196"/>
                    <a:pt x="25" y="193"/>
                    <a:pt x="30" y="187"/>
                  </a:cubicBezTo>
                  <a:cubicBezTo>
                    <a:pt x="65" y="139"/>
                    <a:pt x="101" y="91"/>
                    <a:pt x="137" y="43"/>
                  </a:cubicBezTo>
                  <a:cubicBezTo>
                    <a:pt x="141" y="37"/>
                    <a:pt x="146" y="30"/>
                    <a:pt x="15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96">
              <a:extLst>
                <a:ext uri="{FF2B5EF4-FFF2-40B4-BE49-F238E27FC236}">
                  <a16:creationId xmlns:a16="http://schemas.microsoft.com/office/drawing/2014/main" id="{46C83E71-D7AA-FE1B-7C53-9C5E3C988E10}"/>
                </a:ext>
              </a:extLst>
            </p:cNvPr>
            <p:cNvSpPr>
              <a:spLocks/>
            </p:cNvSpPr>
            <p:nvPr/>
          </p:nvSpPr>
          <p:spPr bwMode="auto">
            <a:xfrm>
              <a:off x="8820150" y="4595813"/>
              <a:ext cx="209550" cy="247650"/>
            </a:xfrm>
            <a:custGeom>
              <a:avLst/>
              <a:gdLst>
                <a:gd name="T0" fmla="*/ 30 w 84"/>
                <a:gd name="T1" fmla="*/ 90 h 100"/>
                <a:gd name="T2" fmla="*/ 79 w 84"/>
                <a:gd name="T3" fmla="*/ 24 h 100"/>
                <a:gd name="T4" fmla="*/ 74 w 84"/>
                <a:gd name="T5" fmla="*/ 4 h 100"/>
                <a:gd name="T6" fmla="*/ 55 w 84"/>
                <a:gd name="T7" fmla="*/ 9 h 100"/>
                <a:gd name="T8" fmla="*/ 5 w 84"/>
                <a:gd name="T9" fmla="*/ 76 h 100"/>
                <a:gd name="T10" fmla="*/ 10 w 84"/>
                <a:gd name="T11" fmla="*/ 95 h 100"/>
                <a:gd name="T12" fmla="*/ 30 w 84"/>
                <a:gd name="T13" fmla="*/ 90 h 100"/>
              </a:gdLst>
              <a:ahLst/>
              <a:cxnLst>
                <a:cxn ang="0">
                  <a:pos x="T0" y="T1"/>
                </a:cxn>
                <a:cxn ang="0">
                  <a:pos x="T2" y="T3"/>
                </a:cxn>
                <a:cxn ang="0">
                  <a:pos x="T4" y="T5"/>
                </a:cxn>
                <a:cxn ang="0">
                  <a:pos x="T6" y="T7"/>
                </a:cxn>
                <a:cxn ang="0">
                  <a:pos x="T8" y="T9"/>
                </a:cxn>
                <a:cxn ang="0">
                  <a:pos x="T10" y="T11"/>
                </a:cxn>
                <a:cxn ang="0">
                  <a:pos x="T12" y="T13"/>
                </a:cxn>
              </a:cxnLst>
              <a:rect l="0" t="0" r="r" b="b"/>
              <a:pathLst>
                <a:path w="84" h="100">
                  <a:moveTo>
                    <a:pt x="30" y="90"/>
                  </a:moveTo>
                  <a:cubicBezTo>
                    <a:pt x="46" y="68"/>
                    <a:pt x="63" y="46"/>
                    <a:pt x="79" y="24"/>
                  </a:cubicBezTo>
                  <a:cubicBezTo>
                    <a:pt x="84" y="17"/>
                    <a:pt x="80" y="8"/>
                    <a:pt x="74" y="4"/>
                  </a:cubicBezTo>
                  <a:cubicBezTo>
                    <a:pt x="67" y="0"/>
                    <a:pt x="59" y="3"/>
                    <a:pt x="55" y="9"/>
                  </a:cubicBezTo>
                  <a:cubicBezTo>
                    <a:pt x="38" y="31"/>
                    <a:pt x="22" y="54"/>
                    <a:pt x="5" y="76"/>
                  </a:cubicBezTo>
                  <a:cubicBezTo>
                    <a:pt x="0" y="82"/>
                    <a:pt x="4" y="92"/>
                    <a:pt x="10" y="95"/>
                  </a:cubicBezTo>
                  <a:cubicBezTo>
                    <a:pt x="18" y="100"/>
                    <a:pt x="25" y="97"/>
                    <a:pt x="30"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97">
              <a:extLst>
                <a:ext uri="{FF2B5EF4-FFF2-40B4-BE49-F238E27FC236}">
                  <a16:creationId xmlns:a16="http://schemas.microsoft.com/office/drawing/2014/main" id="{1790E0F1-D789-BFF2-CD3A-814E6B807D83}"/>
                </a:ext>
              </a:extLst>
            </p:cNvPr>
            <p:cNvSpPr>
              <a:spLocks noEditPoints="1"/>
            </p:cNvSpPr>
            <p:nvPr/>
          </p:nvSpPr>
          <p:spPr bwMode="auto">
            <a:xfrm>
              <a:off x="8677275" y="4325938"/>
              <a:ext cx="939800" cy="1633538"/>
            </a:xfrm>
            <a:custGeom>
              <a:avLst/>
              <a:gdLst>
                <a:gd name="T0" fmla="*/ 372 w 378"/>
                <a:gd name="T1" fmla="*/ 12 h 659"/>
                <a:gd name="T2" fmla="*/ 349 w 378"/>
                <a:gd name="T3" fmla="*/ 0 h 659"/>
                <a:gd name="T4" fmla="*/ 342 w 378"/>
                <a:gd name="T5" fmla="*/ 0 h 659"/>
                <a:gd name="T6" fmla="*/ 147 w 378"/>
                <a:gd name="T7" fmla="*/ 0 h 659"/>
                <a:gd name="T8" fmla="*/ 51 w 378"/>
                <a:gd name="T9" fmla="*/ 0 h 659"/>
                <a:gd name="T10" fmla="*/ 29 w 378"/>
                <a:gd name="T11" fmla="*/ 0 h 659"/>
                <a:gd name="T12" fmla="*/ 0 w 378"/>
                <a:gd name="T13" fmla="*/ 35 h 659"/>
                <a:gd name="T14" fmla="*/ 0 w 378"/>
                <a:gd name="T15" fmla="*/ 150 h 659"/>
                <a:gd name="T16" fmla="*/ 0 w 378"/>
                <a:gd name="T17" fmla="*/ 378 h 659"/>
                <a:gd name="T18" fmla="*/ 0 w 378"/>
                <a:gd name="T19" fmla="*/ 577 h 659"/>
                <a:gd name="T20" fmla="*/ 0 w 378"/>
                <a:gd name="T21" fmla="*/ 622 h 659"/>
                <a:gd name="T22" fmla="*/ 23 w 378"/>
                <a:gd name="T23" fmla="*/ 658 h 659"/>
                <a:gd name="T24" fmla="*/ 40 w 378"/>
                <a:gd name="T25" fmla="*/ 659 h 659"/>
                <a:gd name="T26" fmla="*/ 242 w 378"/>
                <a:gd name="T27" fmla="*/ 659 h 659"/>
                <a:gd name="T28" fmla="*/ 327 w 378"/>
                <a:gd name="T29" fmla="*/ 659 h 659"/>
                <a:gd name="T30" fmla="*/ 347 w 378"/>
                <a:gd name="T31" fmla="*/ 659 h 659"/>
                <a:gd name="T32" fmla="*/ 378 w 378"/>
                <a:gd name="T33" fmla="*/ 624 h 659"/>
                <a:gd name="T34" fmla="*/ 378 w 378"/>
                <a:gd name="T35" fmla="*/ 518 h 659"/>
                <a:gd name="T36" fmla="*/ 378 w 378"/>
                <a:gd name="T37" fmla="*/ 293 h 659"/>
                <a:gd name="T38" fmla="*/ 378 w 378"/>
                <a:gd name="T39" fmla="*/ 89 h 659"/>
                <a:gd name="T40" fmla="*/ 378 w 378"/>
                <a:gd name="T41" fmla="*/ 39 h 659"/>
                <a:gd name="T42" fmla="*/ 372 w 378"/>
                <a:gd name="T43" fmla="*/ 12 h 659"/>
                <a:gd name="T44" fmla="*/ 349 w 378"/>
                <a:gd name="T45" fmla="*/ 148 h 659"/>
                <a:gd name="T46" fmla="*/ 349 w 378"/>
                <a:gd name="T47" fmla="*/ 374 h 659"/>
                <a:gd name="T48" fmla="*/ 349 w 378"/>
                <a:gd name="T49" fmla="*/ 574 h 659"/>
                <a:gd name="T50" fmla="*/ 349 w 378"/>
                <a:gd name="T51" fmla="*/ 624 h 659"/>
                <a:gd name="T52" fmla="*/ 348 w 378"/>
                <a:gd name="T53" fmla="*/ 630 h 659"/>
                <a:gd name="T54" fmla="*/ 348 w 378"/>
                <a:gd name="T55" fmla="*/ 630 h 659"/>
                <a:gd name="T56" fmla="*/ 348 w 378"/>
                <a:gd name="T57" fmla="*/ 630 h 659"/>
                <a:gd name="T58" fmla="*/ 342 w 378"/>
                <a:gd name="T59" fmla="*/ 630 h 659"/>
                <a:gd name="T60" fmla="*/ 310 w 378"/>
                <a:gd name="T61" fmla="*/ 630 h 659"/>
                <a:gd name="T62" fmla="*/ 205 w 378"/>
                <a:gd name="T63" fmla="*/ 630 h 659"/>
                <a:gd name="T64" fmla="*/ 30 w 378"/>
                <a:gd name="T65" fmla="*/ 630 h 659"/>
                <a:gd name="T66" fmla="*/ 29 w 378"/>
                <a:gd name="T67" fmla="*/ 626 h 659"/>
                <a:gd name="T68" fmla="*/ 29 w 378"/>
                <a:gd name="T69" fmla="*/ 622 h 659"/>
                <a:gd name="T70" fmla="*/ 29 w 378"/>
                <a:gd name="T71" fmla="*/ 608 h 659"/>
                <a:gd name="T72" fmla="*/ 29 w 378"/>
                <a:gd name="T73" fmla="*/ 542 h 659"/>
                <a:gd name="T74" fmla="*/ 29 w 378"/>
                <a:gd name="T75" fmla="*/ 325 h 659"/>
                <a:gd name="T76" fmla="*/ 29 w 378"/>
                <a:gd name="T77" fmla="*/ 111 h 659"/>
                <a:gd name="T78" fmla="*/ 29 w 378"/>
                <a:gd name="T79" fmla="*/ 48 h 659"/>
                <a:gd name="T80" fmla="*/ 29 w 378"/>
                <a:gd name="T81" fmla="*/ 36 h 659"/>
                <a:gd name="T82" fmla="*/ 29 w 378"/>
                <a:gd name="T83" fmla="*/ 35 h 659"/>
                <a:gd name="T84" fmla="*/ 29 w 378"/>
                <a:gd name="T85" fmla="*/ 33 h 659"/>
                <a:gd name="T86" fmla="*/ 30 w 378"/>
                <a:gd name="T87" fmla="*/ 29 h 659"/>
                <a:gd name="T88" fmla="*/ 30 w 378"/>
                <a:gd name="T89" fmla="*/ 29 h 659"/>
                <a:gd name="T90" fmla="*/ 31 w 378"/>
                <a:gd name="T91" fmla="*/ 29 h 659"/>
                <a:gd name="T92" fmla="*/ 213 w 378"/>
                <a:gd name="T93" fmla="*/ 29 h 659"/>
                <a:gd name="T94" fmla="*/ 316 w 378"/>
                <a:gd name="T95" fmla="*/ 29 h 659"/>
                <a:gd name="T96" fmla="*/ 344 w 378"/>
                <a:gd name="T97" fmla="*/ 29 h 659"/>
                <a:gd name="T98" fmla="*/ 348 w 378"/>
                <a:gd name="T99" fmla="*/ 29 h 659"/>
                <a:gd name="T100" fmla="*/ 349 w 378"/>
                <a:gd name="T101" fmla="*/ 35 h 659"/>
                <a:gd name="T102" fmla="*/ 349 w 378"/>
                <a:gd name="T103" fmla="*/ 14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8" h="659">
                  <a:moveTo>
                    <a:pt x="372" y="12"/>
                  </a:moveTo>
                  <a:cubicBezTo>
                    <a:pt x="366" y="5"/>
                    <a:pt x="358" y="0"/>
                    <a:pt x="349" y="0"/>
                  </a:cubicBezTo>
                  <a:cubicBezTo>
                    <a:pt x="347" y="0"/>
                    <a:pt x="345" y="0"/>
                    <a:pt x="342" y="0"/>
                  </a:cubicBezTo>
                  <a:cubicBezTo>
                    <a:pt x="277" y="0"/>
                    <a:pt x="212" y="0"/>
                    <a:pt x="147" y="0"/>
                  </a:cubicBezTo>
                  <a:cubicBezTo>
                    <a:pt x="115" y="0"/>
                    <a:pt x="83" y="0"/>
                    <a:pt x="51" y="0"/>
                  </a:cubicBezTo>
                  <a:cubicBezTo>
                    <a:pt x="44" y="0"/>
                    <a:pt x="37" y="0"/>
                    <a:pt x="29" y="0"/>
                  </a:cubicBezTo>
                  <a:cubicBezTo>
                    <a:pt x="10" y="0"/>
                    <a:pt x="0" y="18"/>
                    <a:pt x="0" y="35"/>
                  </a:cubicBezTo>
                  <a:cubicBezTo>
                    <a:pt x="0" y="74"/>
                    <a:pt x="0" y="112"/>
                    <a:pt x="0" y="150"/>
                  </a:cubicBezTo>
                  <a:cubicBezTo>
                    <a:pt x="0" y="226"/>
                    <a:pt x="0" y="302"/>
                    <a:pt x="0" y="378"/>
                  </a:cubicBezTo>
                  <a:cubicBezTo>
                    <a:pt x="0" y="444"/>
                    <a:pt x="0" y="510"/>
                    <a:pt x="0" y="577"/>
                  </a:cubicBezTo>
                  <a:cubicBezTo>
                    <a:pt x="0" y="592"/>
                    <a:pt x="0" y="607"/>
                    <a:pt x="0" y="622"/>
                  </a:cubicBezTo>
                  <a:cubicBezTo>
                    <a:pt x="0" y="637"/>
                    <a:pt x="6" y="655"/>
                    <a:pt x="23" y="658"/>
                  </a:cubicBezTo>
                  <a:cubicBezTo>
                    <a:pt x="28" y="659"/>
                    <a:pt x="34" y="659"/>
                    <a:pt x="40" y="659"/>
                  </a:cubicBezTo>
                  <a:cubicBezTo>
                    <a:pt x="108" y="659"/>
                    <a:pt x="175" y="659"/>
                    <a:pt x="242" y="659"/>
                  </a:cubicBezTo>
                  <a:cubicBezTo>
                    <a:pt x="270" y="659"/>
                    <a:pt x="299" y="659"/>
                    <a:pt x="327" y="659"/>
                  </a:cubicBezTo>
                  <a:cubicBezTo>
                    <a:pt x="334" y="659"/>
                    <a:pt x="340" y="659"/>
                    <a:pt x="347" y="659"/>
                  </a:cubicBezTo>
                  <a:cubicBezTo>
                    <a:pt x="367" y="659"/>
                    <a:pt x="377" y="642"/>
                    <a:pt x="378" y="624"/>
                  </a:cubicBezTo>
                  <a:cubicBezTo>
                    <a:pt x="378" y="589"/>
                    <a:pt x="378" y="553"/>
                    <a:pt x="378" y="518"/>
                  </a:cubicBezTo>
                  <a:cubicBezTo>
                    <a:pt x="378" y="443"/>
                    <a:pt x="378" y="368"/>
                    <a:pt x="378" y="293"/>
                  </a:cubicBezTo>
                  <a:cubicBezTo>
                    <a:pt x="378" y="225"/>
                    <a:pt x="378" y="157"/>
                    <a:pt x="378" y="89"/>
                  </a:cubicBezTo>
                  <a:cubicBezTo>
                    <a:pt x="378" y="73"/>
                    <a:pt x="378" y="56"/>
                    <a:pt x="378" y="39"/>
                  </a:cubicBezTo>
                  <a:cubicBezTo>
                    <a:pt x="378" y="30"/>
                    <a:pt x="377" y="21"/>
                    <a:pt x="372" y="12"/>
                  </a:cubicBezTo>
                  <a:close/>
                  <a:moveTo>
                    <a:pt x="349" y="148"/>
                  </a:moveTo>
                  <a:cubicBezTo>
                    <a:pt x="349" y="223"/>
                    <a:pt x="349" y="299"/>
                    <a:pt x="349" y="374"/>
                  </a:cubicBezTo>
                  <a:cubicBezTo>
                    <a:pt x="349" y="441"/>
                    <a:pt x="349" y="508"/>
                    <a:pt x="349" y="574"/>
                  </a:cubicBezTo>
                  <a:cubicBezTo>
                    <a:pt x="349" y="591"/>
                    <a:pt x="349" y="608"/>
                    <a:pt x="349" y="624"/>
                  </a:cubicBezTo>
                  <a:cubicBezTo>
                    <a:pt x="349" y="627"/>
                    <a:pt x="349" y="628"/>
                    <a:pt x="348" y="630"/>
                  </a:cubicBezTo>
                  <a:cubicBezTo>
                    <a:pt x="348" y="630"/>
                    <a:pt x="348" y="630"/>
                    <a:pt x="348" y="630"/>
                  </a:cubicBezTo>
                  <a:cubicBezTo>
                    <a:pt x="348" y="630"/>
                    <a:pt x="348" y="630"/>
                    <a:pt x="348" y="630"/>
                  </a:cubicBezTo>
                  <a:cubicBezTo>
                    <a:pt x="346" y="630"/>
                    <a:pt x="344" y="630"/>
                    <a:pt x="342" y="630"/>
                  </a:cubicBezTo>
                  <a:cubicBezTo>
                    <a:pt x="331" y="630"/>
                    <a:pt x="321" y="630"/>
                    <a:pt x="310" y="630"/>
                  </a:cubicBezTo>
                  <a:cubicBezTo>
                    <a:pt x="275" y="630"/>
                    <a:pt x="240" y="630"/>
                    <a:pt x="205" y="630"/>
                  </a:cubicBezTo>
                  <a:cubicBezTo>
                    <a:pt x="147" y="630"/>
                    <a:pt x="88" y="630"/>
                    <a:pt x="30" y="630"/>
                  </a:cubicBezTo>
                  <a:cubicBezTo>
                    <a:pt x="29" y="629"/>
                    <a:pt x="29" y="628"/>
                    <a:pt x="29" y="626"/>
                  </a:cubicBezTo>
                  <a:cubicBezTo>
                    <a:pt x="29" y="625"/>
                    <a:pt x="29" y="624"/>
                    <a:pt x="29" y="622"/>
                  </a:cubicBezTo>
                  <a:cubicBezTo>
                    <a:pt x="29" y="618"/>
                    <a:pt x="29" y="613"/>
                    <a:pt x="29" y="608"/>
                  </a:cubicBezTo>
                  <a:cubicBezTo>
                    <a:pt x="29" y="586"/>
                    <a:pt x="29" y="564"/>
                    <a:pt x="29" y="542"/>
                  </a:cubicBezTo>
                  <a:cubicBezTo>
                    <a:pt x="29" y="470"/>
                    <a:pt x="29" y="398"/>
                    <a:pt x="29" y="325"/>
                  </a:cubicBezTo>
                  <a:cubicBezTo>
                    <a:pt x="29" y="254"/>
                    <a:pt x="29" y="182"/>
                    <a:pt x="29" y="111"/>
                  </a:cubicBezTo>
                  <a:cubicBezTo>
                    <a:pt x="29" y="90"/>
                    <a:pt x="29" y="69"/>
                    <a:pt x="29" y="48"/>
                  </a:cubicBezTo>
                  <a:cubicBezTo>
                    <a:pt x="29" y="44"/>
                    <a:pt x="29" y="40"/>
                    <a:pt x="29" y="36"/>
                  </a:cubicBezTo>
                  <a:cubicBezTo>
                    <a:pt x="29" y="35"/>
                    <a:pt x="29" y="35"/>
                    <a:pt x="29" y="35"/>
                  </a:cubicBezTo>
                  <a:cubicBezTo>
                    <a:pt x="29" y="34"/>
                    <a:pt x="29" y="33"/>
                    <a:pt x="29" y="33"/>
                  </a:cubicBezTo>
                  <a:cubicBezTo>
                    <a:pt x="29" y="32"/>
                    <a:pt x="30" y="29"/>
                    <a:pt x="30" y="29"/>
                  </a:cubicBezTo>
                  <a:cubicBezTo>
                    <a:pt x="30" y="29"/>
                    <a:pt x="30" y="29"/>
                    <a:pt x="30" y="29"/>
                  </a:cubicBezTo>
                  <a:cubicBezTo>
                    <a:pt x="30" y="29"/>
                    <a:pt x="30" y="29"/>
                    <a:pt x="31" y="29"/>
                  </a:cubicBezTo>
                  <a:cubicBezTo>
                    <a:pt x="91" y="29"/>
                    <a:pt x="152" y="29"/>
                    <a:pt x="213" y="29"/>
                  </a:cubicBezTo>
                  <a:cubicBezTo>
                    <a:pt x="247" y="29"/>
                    <a:pt x="282" y="29"/>
                    <a:pt x="316" y="29"/>
                  </a:cubicBezTo>
                  <a:cubicBezTo>
                    <a:pt x="325" y="29"/>
                    <a:pt x="335" y="29"/>
                    <a:pt x="344" y="29"/>
                  </a:cubicBezTo>
                  <a:cubicBezTo>
                    <a:pt x="346" y="29"/>
                    <a:pt x="347" y="29"/>
                    <a:pt x="348" y="29"/>
                  </a:cubicBezTo>
                  <a:cubicBezTo>
                    <a:pt x="349" y="30"/>
                    <a:pt x="349" y="33"/>
                    <a:pt x="349" y="35"/>
                  </a:cubicBezTo>
                  <a:cubicBezTo>
                    <a:pt x="349" y="72"/>
                    <a:pt x="349" y="110"/>
                    <a:pt x="349"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98">
              <a:extLst>
                <a:ext uri="{FF2B5EF4-FFF2-40B4-BE49-F238E27FC236}">
                  <a16:creationId xmlns:a16="http://schemas.microsoft.com/office/drawing/2014/main" id="{310BE9DD-BBDD-0830-A2C9-0A8FDBE0B56D}"/>
                </a:ext>
              </a:extLst>
            </p:cNvPr>
            <p:cNvSpPr>
              <a:spLocks/>
            </p:cNvSpPr>
            <p:nvPr/>
          </p:nvSpPr>
          <p:spPr bwMode="auto">
            <a:xfrm>
              <a:off x="9032875" y="4440238"/>
              <a:ext cx="180975" cy="71438"/>
            </a:xfrm>
            <a:custGeom>
              <a:avLst/>
              <a:gdLst>
                <a:gd name="T0" fmla="*/ 19 w 73"/>
                <a:gd name="T1" fmla="*/ 29 h 29"/>
                <a:gd name="T2" fmla="*/ 54 w 73"/>
                <a:gd name="T3" fmla="*/ 29 h 29"/>
                <a:gd name="T4" fmla="*/ 54 w 73"/>
                <a:gd name="T5" fmla="*/ 0 h 29"/>
                <a:gd name="T6" fmla="*/ 19 w 73"/>
                <a:gd name="T7" fmla="*/ 0 h 29"/>
                <a:gd name="T8" fmla="*/ 19 w 73"/>
                <a:gd name="T9" fmla="*/ 29 h 29"/>
              </a:gdLst>
              <a:ahLst/>
              <a:cxnLst>
                <a:cxn ang="0">
                  <a:pos x="T0" y="T1"/>
                </a:cxn>
                <a:cxn ang="0">
                  <a:pos x="T2" y="T3"/>
                </a:cxn>
                <a:cxn ang="0">
                  <a:pos x="T4" y="T5"/>
                </a:cxn>
                <a:cxn ang="0">
                  <a:pos x="T6" y="T7"/>
                </a:cxn>
                <a:cxn ang="0">
                  <a:pos x="T8" y="T9"/>
                </a:cxn>
              </a:cxnLst>
              <a:rect l="0" t="0" r="r" b="b"/>
              <a:pathLst>
                <a:path w="73" h="29">
                  <a:moveTo>
                    <a:pt x="19" y="29"/>
                  </a:moveTo>
                  <a:cubicBezTo>
                    <a:pt x="31" y="29"/>
                    <a:pt x="43" y="29"/>
                    <a:pt x="54" y="29"/>
                  </a:cubicBezTo>
                  <a:cubicBezTo>
                    <a:pt x="73" y="29"/>
                    <a:pt x="73" y="0"/>
                    <a:pt x="54" y="0"/>
                  </a:cubicBezTo>
                  <a:cubicBezTo>
                    <a:pt x="43" y="0"/>
                    <a:pt x="31" y="0"/>
                    <a:pt x="19" y="0"/>
                  </a:cubicBezTo>
                  <a:cubicBezTo>
                    <a:pt x="0" y="0"/>
                    <a:pt x="0" y="29"/>
                    <a:pt x="1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99">
              <a:extLst>
                <a:ext uri="{FF2B5EF4-FFF2-40B4-BE49-F238E27FC236}">
                  <a16:creationId xmlns:a16="http://schemas.microsoft.com/office/drawing/2014/main" id="{8090361D-2CA8-A9E0-B354-BFAB0927EE32}"/>
                </a:ext>
              </a:extLst>
            </p:cNvPr>
            <p:cNvSpPr>
              <a:spLocks/>
            </p:cNvSpPr>
            <p:nvPr/>
          </p:nvSpPr>
          <p:spPr bwMode="auto">
            <a:xfrm>
              <a:off x="9017000" y="5734051"/>
              <a:ext cx="246063" cy="71438"/>
            </a:xfrm>
            <a:custGeom>
              <a:avLst/>
              <a:gdLst>
                <a:gd name="T0" fmla="*/ 81 w 99"/>
                <a:gd name="T1" fmla="*/ 0 h 29"/>
                <a:gd name="T2" fmla="*/ 18 w 99"/>
                <a:gd name="T3" fmla="*/ 0 h 29"/>
                <a:gd name="T4" fmla="*/ 18 w 99"/>
                <a:gd name="T5" fmla="*/ 29 h 29"/>
                <a:gd name="T6" fmla="*/ 81 w 99"/>
                <a:gd name="T7" fmla="*/ 29 h 29"/>
                <a:gd name="T8" fmla="*/ 81 w 99"/>
                <a:gd name="T9" fmla="*/ 0 h 29"/>
              </a:gdLst>
              <a:ahLst/>
              <a:cxnLst>
                <a:cxn ang="0">
                  <a:pos x="T0" y="T1"/>
                </a:cxn>
                <a:cxn ang="0">
                  <a:pos x="T2" y="T3"/>
                </a:cxn>
                <a:cxn ang="0">
                  <a:pos x="T4" y="T5"/>
                </a:cxn>
                <a:cxn ang="0">
                  <a:pos x="T6" y="T7"/>
                </a:cxn>
                <a:cxn ang="0">
                  <a:pos x="T8" y="T9"/>
                </a:cxn>
              </a:cxnLst>
              <a:rect l="0" t="0" r="r" b="b"/>
              <a:pathLst>
                <a:path w="99" h="29">
                  <a:moveTo>
                    <a:pt x="81" y="0"/>
                  </a:moveTo>
                  <a:cubicBezTo>
                    <a:pt x="60" y="0"/>
                    <a:pt x="39" y="0"/>
                    <a:pt x="18" y="0"/>
                  </a:cubicBezTo>
                  <a:cubicBezTo>
                    <a:pt x="0" y="0"/>
                    <a:pt x="0" y="29"/>
                    <a:pt x="18" y="29"/>
                  </a:cubicBezTo>
                  <a:cubicBezTo>
                    <a:pt x="39" y="29"/>
                    <a:pt x="60" y="29"/>
                    <a:pt x="81" y="29"/>
                  </a:cubicBezTo>
                  <a:cubicBezTo>
                    <a:pt x="99" y="29"/>
                    <a:pt x="99" y="0"/>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00">
              <a:extLst>
                <a:ext uri="{FF2B5EF4-FFF2-40B4-BE49-F238E27FC236}">
                  <a16:creationId xmlns:a16="http://schemas.microsoft.com/office/drawing/2014/main" id="{65B8FACD-ED10-15B7-2F9E-246FD142BEE1}"/>
                </a:ext>
              </a:extLst>
            </p:cNvPr>
            <p:cNvSpPr>
              <a:spLocks/>
            </p:cNvSpPr>
            <p:nvPr/>
          </p:nvSpPr>
          <p:spPr bwMode="auto">
            <a:xfrm>
              <a:off x="9239250" y="4440238"/>
              <a:ext cx="71438" cy="71438"/>
            </a:xfrm>
            <a:custGeom>
              <a:avLst/>
              <a:gdLst>
                <a:gd name="T0" fmla="*/ 14 w 29"/>
                <a:gd name="T1" fmla="*/ 0 h 29"/>
                <a:gd name="T2" fmla="*/ 14 w 29"/>
                <a:gd name="T3" fmla="*/ 0 h 29"/>
                <a:gd name="T4" fmla="*/ 0 w 29"/>
                <a:gd name="T5" fmla="*/ 14 h 29"/>
                <a:gd name="T6" fmla="*/ 14 w 29"/>
                <a:gd name="T7" fmla="*/ 29 h 29"/>
                <a:gd name="T8" fmla="*/ 14 w 29"/>
                <a:gd name="T9" fmla="*/ 29 h 29"/>
                <a:gd name="T10" fmla="*/ 29 w 29"/>
                <a:gd name="T11" fmla="*/ 14 h 29"/>
                <a:gd name="T12" fmla="*/ 14 w 29"/>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0"/>
                  </a:moveTo>
                  <a:cubicBezTo>
                    <a:pt x="14" y="0"/>
                    <a:pt x="14" y="0"/>
                    <a:pt x="14" y="0"/>
                  </a:cubicBezTo>
                  <a:cubicBezTo>
                    <a:pt x="6" y="0"/>
                    <a:pt x="0" y="6"/>
                    <a:pt x="0" y="14"/>
                  </a:cubicBezTo>
                  <a:cubicBezTo>
                    <a:pt x="0" y="22"/>
                    <a:pt x="6" y="29"/>
                    <a:pt x="14" y="29"/>
                  </a:cubicBezTo>
                  <a:cubicBezTo>
                    <a:pt x="14" y="29"/>
                    <a:pt x="14" y="29"/>
                    <a:pt x="14" y="29"/>
                  </a:cubicBezTo>
                  <a:cubicBezTo>
                    <a:pt x="22" y="29"/>
                    <a:pt x="29" y="22"/>
                    <a:pt x="29" y="14"/>
                  </a:cubicBezTo>
                  <a:cubicBezTo>
                    <a:pt x="29" y="6"/>
                    <a:pt x="22"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F64655E9-77CA-5A51-4124-C80540A4D982}"/>
              </a:ext>
            </a:extLst>
          </p:cNvPr>
          <p:cNvSpPr txBox="1"/>
          <p:nvPr/>
        </p:nvSpPr>
        <p:spPr>
          <a:xfrm>
            <a:off x="166552" y="104191"/>
            <a:ext cx="11083206" cy="584775"/>
          </a:xfrm>
          <a:prstGeom prst="rect">
            <a:avLst/>
          </a:prstGeom>
          <a:noFill/>
        </p:spPr>
        <p:txBody>
          <a:bodyPr wrap="square" rtlCol="0">
            <a:spAutoFit/>
          </a:bodyPr>
          <a:lstStyle/>
          <a:p>
            <a:r>
              <a:rPr lang="en-IE" sz="3200" b="1" spc="300" dirty="0">
                <a:latin typeface="+mj-lt"/>
              </a:rPr>
              <a:t>Clubs and Community Groups – Subgroup Update</a:t>
            </a:r>
          </a:p>
        </p:txBody>
      </p:sp>
      <p:pic>
        <p:nvPicPr>
          <p:cNvPr id="8" name="Graphic 7" descr="Family with two children outline">
            <a:extLst>
              <a:ext uri="{FF2B5EF4-FFF2-40B4-BE49-F238E27FC236}">
                <a16:creationId xmlns:a16="http://schemas.microsoft.com/office/drawing/2014/main" id="{E610969D-C6C7-42BA-C4B8-23DE83BCED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2266" y="3392957"/>
            <a:ext cx="747394" cy="747394"/>
          </a:xfrm>
          <a:prstGeom prst="rect">
            <a:avLst/>
          </a:prstGeom>
        </p:spPr>
      </p:pic>
      <p:pic>
        <p:nvPicPr>
          <p:cNvPr id="14" name="Graphic 13" descr="Help with solid fill">
            <a:extLst>
              <a:ext uri="{FF2B5EF4-FFF2-40B4-BE49-F238E27FC236}">
                <a16:creationId xmlns:a16="http://schemas.microsoft.com/office/drawing/2014/main" id="{EE9EAEAD-2380-D66C-AE4B-25C26F5DA0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73182" y="3601799"/>
            <a:ext cx="507995" cy="507995"/>
          </a:xfrm>
          <a:prstGeom prst="rect">
            <a:avLst/>
          </a:prstGeom>
        </p:spPr>
      </p:pic>
      <p:pic>
        <p:nvPicPr>
          <p:cNvPr id="42" name="Graphic 41" descr="Heart lock with solid fill">
            <a:extLst>
              <a:ext uri="{FF2B5EF4-FFF2-40B4-BE49-F238E27FC236}">
                <a16:creationId xmlns:a16="http://schemas.microsoft.com/office/drawing/2014/main" id="{BA8D8BDA-C858-9779-3D58-5880D61ED8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73748" y="2382213"/>
            <a:ext cx="485888" cy="485888"/>
          </a:xfrm>
          <a:prstGeom prst="rect">
            <a:avLst/>
          </a:prstGeom>
        </p:spPr>
      </p:pic>
      <p:pic>
        <p:nvPicPr>
          <p:cNvPr id="66" name="Graphic 65" descr="Business Growth with solid fill">
            <a:extLst>
              <a:ext uri="{FF2B5EF4-FFF2-40B4-BE49-F238E27FC236}">
                <a16:creationId xmlns:a16="http://schemas.microsoft.com/office/drawing/2014/main" id="{E6CF2827-0540-970B-3548-CE44A21BAB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80707" y="1899841"/>
            <a:ext cx="522754" cy="522754"/>
          </a:xfrm>
          <a:prstGeom prst="rect">
            <a:avLst/>
          </a:prstGeom>
        </p:spPr>
      </p:pic>
    </p:spTree>
    <p:extLst>
      <p:ext uri="{BB962C8B-B14F-4D97-AF65-F5344CB8AC3E}">
        <p14:creationId xmlns:p14="http://schemas.microsoft.com/office/powerpoint/2010/main" val="342289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P spid="15" grpId="0"/>
      <p:bldP spid="16"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73C50F0-F9F7-4AE4-B684-F21D62197908}"/>
              </a:ext>
            </a:extLst>
          </p:cNvPr>
          <p:cNvGraphicFramePr>
            <a:graphicFrameLocks noChangeAspect="1"/>
          </p:cNvGraphicFramePr>
          <p:nvPr>
            <p:extLst>
              <p:ext uri="{D42A27DB-BD31-4B8C-83A1-F6EECF244321}">
                <p14:modId xmlns:p14="http://schemas.microsoft.com/office/powerpoint/2010/main" val="3734614032"/>
              </p:ext>
            </p:extLst>
          </p:nvPr>
        </p:nvGraphicFramePr>
        <p:xfrm>
          <a:off x="3657600" y="17921"/>
          <a:ext cx="4829452" cy="6833715"/>
        </p:xfrm>
        <a:graphic>
          <a:graphicData uri="http://schemas.openxmlformats.org/presentationml/2006/ole">
            <mc:AlternateContent xmlns:mc="http://schemas.openxmlformats.org/markup-compatibility/2006">
              <mc:Choice xmlns:v="urn:schemas-microsoft-com:vml" Requires="v">
                <p:oleObj spid="_x0000_s1053" name="Acrobat Document" r:id="rId3" imgW="5667198" imgH="8020037" progId="Acrobat.Document.DC">
                  <p:embed/>
                </p:oleObj>
              </mc:Choice>
              <mc:Fallback>
                <p:oleObj name="Acrobat Document" r:id="rId3" imgW="5667198" imgH="8020037" progId="Acrobat.Document.DC">
                  <p:embed/>
                  <p:pic>
                    <p:nvPicPr>
                      <p:cNvPr id="0" name=""/>
                      <p:cNvPicPr/>
                      <p:nvPr/>
                    </p:nvPicPr>
                    <p:blipFill>
                      <a:blip r:embed="rId4"/>
                      <a:stretch>
                        <a:fillRect/>
                      </a:stretch>
                    </p:blipFill>
                    <p:spPr>
                      <a:xfrm>
                        <a:off x="3657600" y="17921"/>
                        <a:ext cx="4829452" cy="6833715"/>
                      </a:xfrm>
                      <a:prstGeom prst="rect">
                        <a:avLst/>
                      </a:prstGeom>
                    </p:spPr>
                  </p:pic>
                </p:oleObj>
              </mc:Fallback>
            </mc:AlternateContent>
          </a:graphicData>
        </a:graphic>
      </p:graphicFrame>
    </p:spTree>
    <p:extLst>
      <p:ext uri="{BB962C8B-B14F-4D97-AF65-F5344CB8AC3E}">
        <p14:creationId xmlns:p14="http://schemas.microsoft.com/office/powerpoint/2010/main" val="207953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9916-1215-47F5-B495-C0005B0B33C0}"/>
              </a:ext>
            </a:extLst>
          </p:cNvPr>
          <p:cNvSpPr>
            <a:spLocks noGrp="1"/>
          </p:cNvSpPr>
          <p:nvPr>
            <p:ph type="title"/>
          </p:nvPr>
        </p:nvSpPr>
        <p:spPr>
          <a:xfrm>
            <a:off x="418011" y="286247"/>
            <a:ext cx="11612879" cy="1404441"/>
          </a:xfrm>
        </p:spPr>
        <p:txBody>
          <a:bodyPr>
            <a:normAutofit fontScale="90000"/>
          </a:bodyPr>
          <a:lstStyle/>
          <a:p>
            <a:br>
              <a:rPr lang="en-IE" b="1" i="1" spc="300" dirty="0"/>
            </a:br>
            <a:r>
              <a:rPr lang="en-IE" sz="3600" b="1" spc="300" dirty="0">
                <a:latin typeface="Aptos" panose="020B0004020202020204" pitchFamily="34" charset="0"/>
              </a:rPr>
              <a:t>Businesses &amp; </a:t>
            </a:r>
            <a:r>
              <a:rPr lang="en-IE" sz="3600" b="1" spc="300" dirty="0">
                <a:latin typeface="Aptos" panose="020B0004020202020204"/>
              </a:rPr>
              <a:t>Hospitality</a:t>
            </a:r>
            <a:r>
              <a:rPr lang="en-IE" sz="3600" b="1" spc="300" dirty="0">
                <a:latin typeface="Aptos" panose="020B0004020202020204" pitchFamily="34" charset="0"/>
              </a:rPr>
              <a:t> – Subgroup Update</a:t>
            </a:r>
            <a:br>
              <a:rPr lang="en-IE" sz="3600" b="1" i="1" spc="300" dirty="0">
                <a:latin typeface="Aptos" panose="020B0004020202020204" pitchFamily="34" charset="0"/>
              </a:rPr>
            </a:br>
            <a:endParaRPr lang="en-IE" sz="3600" dirty="0">
              <a:latin typeface="Aptos" panose="020B0004020202020204" pitchFamily="34" charset="0"/>
            </a:endParaRPr>
          </a:p>
        </p:txBody>
      </p:sp>
      <p:sp>
        <p:nvSpPr>
          <p:cNvPr id="3" name="Content Placeholder 2">
            <a:extLst>
              <a:ext uri="{FF2B5EF4-FFF2-40B4-BE49-F238E27FC236}">
                <a16:creationId xmlns:a16="http://schemas.microsoft.com/office/drawing/2014/main" id="{246D8542-790F-49B3-8376-A822003F3874}"/>
              </a:ext>
            </a:extLst>
          </p:cNvPr>
          <p:cNvSpPr>
            <a:spLocks noGrp="1"/>
          </p:cNvSpPr>
          <p:nvPr>
            <p:ph idx="1"/>
          </p:nvPr>
        </p:nvSpPr>
        <p:spPr/>
        <p:txBody>
          <a:bodyPr/>
          <a:lstStyle/>
          <a:p>
            <a:r>
              <a:rPr lang="en-IE" sz="3800" dirty="0">
                <a:latin typeface="Aptos" panose="020B0004020202020204"/>
              </a:rPr>
              <a:t>Training &amp; Education</a:t>
            </a:r>
          </a:p>
          <a:p>
            <a:r>
              <a:rPr lang="en-IE" sz="3800" dirty="0">
                <a:latin typeface="Aptos" panose="020B0004020202020204"/>
              </a:rPr>
              <a:t>Legislation</a:t>
            </a:r>
          </a:p>
          <a:p>
            <a:r>
              <a:rPr lang="en-IE" sz="3800" dirty="0">
                <a:latin typeface="Aptos" panose="020B0004020202020204"/>
              </a:rPr>
              <a:t>Garda Interaction</a:t>
            </a:r>
          </a:p>
          <a:p>
            <a:r>
              <a:rPr lang="en-IE" sz="3800" dirty="0">
                <a:latin typeface="Aptos" panose="020B0004020202020204"/>
              </a:rPr>
              <a:t>Derelict Buildings </a:t>
            </a:r>
          </a:p>
          <a:p>
            <a:endParaRPr lang="en-IE" dirty="0"/>
          </a:p>
        </p:txBody>
      </p:sp>
    </p:spTree>
    <p:extLst>
      <p:ext uri="{BB962C8B-B14F-4D97-AF65-F5344CB8AC3E}">
        <p14:creationId xmlns:p14="http://schemas.microsoft.com/office/powerpoint/2010/main" val="245428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t>Lived/Living Experience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2908" y="1773140"/>
            <a:ext cx="4829091" cy="4969565"/>
          </a:xfrm>
        </p:spPr>
      </p:pic>
      <p:sp>
        <p:nvSpPr>
          <p:cNvPr id="5" name="TextBox 4"/>
          <p:cNvSpPr txBox="1"/>
          <p:nvPr/>
        </p:nvSpPr>
        <p:spPr>
          <a:xfrm>
            <a:off x="1200647" y="1773140"/>
            <a:ext cx="6408751" cy="3631763"/>
          </a:xfrm>
          <a:prstGeom prst="rect">
            <a:avLst/>
          </a:prstGeom>
          <a:noFill/>
        </p:spPr>
        <p:txBody>
          <a:bodyPr wrap="square" rtlCol="0">
            <a:spAutoFit/>
          </a:bodyPr>
          <a:lstStyle/>
          <a:p>
            <a:r>
              <a:rPr lang="en-IE" dirty="0"/>
              <a:t>Facts about People with Lived/Living Experience </a:t>
            </a:r>
          </a:p>
          <a:p>
            <a:endParaRPr lang="en-IE" dirty="0"/>
          </a:p>
          <a:p>
            <a:r>
              <a:rPr lang="en-IE" sz="3200" b="1" dirty="0">
                <a:solidFill>
                  <a:srgbClr val="FF0000"/>
                </a:solidFill>
              </a:rPr>
              <a:t>80%</a:t>
            </a:r>
            <a:r>
              <a:rPr lang="en-IE" dirty="0"/>
              <a:t> of People who have experienced challenges with the use of substances volunteer in their communities </a:t>
            </a:r>
          </a:p>
          <a:p>
            <a:endParaRPr lang="en-IE" dirty="0"/>
          </a:p>
          <a:p>
            <a:r>
              <a:rPr lang="en-IE" sz="4000" b="1" dirty="0">
                <a:solidFill>
                  <a:srgbClr val="FF0000"/>
                </a:solidFill>
              </a:rPr>
              <a:t>VS </a:t>
            </a:r>
          </a:p>
          <a:p>
            <a:endParaRPr lang="en-IE" dirty="0"/>
          </a:p>
          <a:p>
            <a:r>
              <a:rPr lang="en-IE" sz="3200" b="1" dirty="0">
                <a:solidFill>
                  <a:srgbClr val="FF0000"/>
                </a:solidFill>
              </a:rPr>
              <a:t>30%</a:t>
            </a:r>
            <a:r>
              <a:rPr lang="en-IE" sz="3200" b="1" dirty="0"/>
              <a:t> </a:t>
            </a:r>
            <a:r>
              <a:rPr lang="en-IE" dirty="0"/>
              <a:t>of People who have never had a challenge that volunteer in their own communities </a:t>
            </a:r>
          </a:p>
          <a:p>
            <a:endParaRPr lang="en-IE" dirty="0"/>
          </a:p>
        </p:txBody>
      </p:sp>
    </p:spTree>
    <p:extLst>
      <p:ext uri="{BB962C8B-B14F-4D97-AF65-F5344CB8AC3E}">
        <p14:creationId xmlns:p14="http://schemas.microsoft.com/office/powerpoint/2010/main" val="137859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3200" dirty="0"/>
              <a:t>Peer Support </a:t>
            </a:r>
            <a:br>
              <a:rPr lang="en-IE" sz="3200" dirty="0"/>
            </a:br>
            <a:r>
              <a:rPr lang="en-IE" sz="3200" dirty="0"/>
              <a:t>The Power of Connection and Community </a:t>
            </a:r>
          </a:p>
        </p:txBody>
      </p:sp>
      <p:sp>
        <p:nvSpPr>
          <p:cNvPr id="3" name="Content Placeholder 2"/>
          <p:cNvSpPr>
            <a:spLocks noGrp="1"/>
          </p:cNvSpPr>
          <p:nvPr>
            <p:ph idx="1"/>
          </p:nvPr>
        </p:nvSpPr>
        <p:spPr/>
        <p:txBody>
          <a:bodyPr/>
          <a:lstStyle/>
          <a:p>
            <a:pPr marL="0" indent="0">
              <a:buNone/>
            </a:pPr>
            <a:r>
              <a:rPr lang="en-IE" b="1" i="1" dirty="0">
                <a:solidFill>
                  <a:srgbClr val="FF0000"/>
                </a:solidFill>
              </a:rPr>
              <a:t>What is Peer Support ?</a:t>
            </a:r>
          </a:p>
          <a:p>
            <a:pPr marL="0" indent="0">
              <a:buNone/>
            </a:pPr>
            <a:r>
              <a:rPr lang="en-IE" dirty="0"/>
              <a:t>Using the power of relationships to;</a:t>
            </a:r>
          </a:p>
          <a:p>
            <a:r>
              <a:rPr lang="en-IE" b="1" dirty="0">
                <a:solidFill>
                  <a:srgbClr val="FF0000"/>
                </a:solidFill>
              </a:rPr>
              <a:t>See</a:t>
            </a:r>
            <a:r>
              <a:rPr lang="en-IE" dirty="0"/>
              <a:t> things from new angles </a:t>
            </a:r>
          </a:p>
          <a:p>
            <a:r>
              <a:rPr lang="en-IE" b="1" dirty="0">
                <a:solidFill>
                  <a:srgbClr val="FF0000"/>
                </a:solidFill>
              </a:rPr>
              <a:t>Inspire</a:t>
            </a:r>
            <a:r>
              <a:rPr lang="en-IE" dirty="0"/>
              <a:t> growth and learning </a:t>
            </a:r>
          </a:p>
          <a:p>
            <a:r>
              <a:rPr lang="en-IE" b="1" dirty="0">
                <a:solidFill>
                  <a:srgbClr val="FF0000"/>
                </a:solidFill>
              </a:rPr>
              <a:t>Make</a:t>
            </a:r>
            <a:r>
              <a:rPr lang="en-IE" dirty="0"/>
              <a:t> </a:t>
            </a:r>
            <a:r>
              <a:rPr lang="en-IE" b="1" dirty="0">
                <a:solidFill>
                  <a:srgbClr val="FF0000"/>
                </a:solidFill>
              </a:rPr>
              <a:t>sense </a:t>
            </a:r>
            <a:r>
              <a:rPr lang="en-IE" dirty="0"/>
              <a:t>of “What's Happened” vs “What's Wrong”</a:t>
            </a:r>
          </a:p>
          <a:p>
            <a:r>
              <a:rPr lang="en-IE" b="1" dirty="0">
                <a:solidFill>
                  <a:srgbClr val="FF0000"/>
                </a:solidFill>
              </a:rPr>
              <a:t>Create</a:t>
            </a:r>
            <a:r>
              <a:rPr lang="en-IE" dirty="0"/>
              <a:t>  accountable relationships and communities </a:t>
            </a:r>
          </a:p>
          <a:p>
            <a:r>
              <a:rPr lang="en-IE" b="1" dirty="0">
                <a:solidFill>
                  <a:srgbClr val="FF0000"/>
                </a:solidFill>
              </a:rPr>
              <a:t>Encourage</a:t>
            </a:r>
            <a:r>
              <a:rPr lang="en-IE" dirty="0"/>
              <a:t> each other to live and move towards what we want instead of focusing on what we need to stop or avoid doing  </a:t>
            </a:r>
          </a:p>
        </p:txBody>
      </p:sp>
    </p:spTree>
    <p:extLst>
      <p:ext uri="{BB962C8B-B14F-4D97-AF65-F5344CB8AC3E}">
        <p14:creationId xmlns:p14="http://schemas.microsoft.com/office/powerpoint/2010/main" val="2059204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t>Snap Shot of Peer Led Support in Clonmel </a:t>
            </a:r>
          </a:p>
        </p:txBody>
      </p:sp>
      <p:sp>
        <p:nvSpPr>
          <p:cNvPr id="3" name="Content Placeholder 2"/>
          <p:cNvSpPr>
            <a:spLocks noGrp="1"/>
          </p:cNvSpPr>
          <p:nvPr>
            <p:ph idx="1"/>
          </p:nvPr>
        </p:nvSpPr>
        <p:spPr/>
        <p:txBody>
          <a:bodyPr/>
          <a:lstStyle/>
          <a:p>
            <a:r>
              <a:rPr lang="en-IE" dirty="0"/>
              <a:t>7 Weekly A.A. Meetings </a:t>
            </a:r>
          </a:p>
          <a:p>
            <a:r>
              <a:rPr lang="en-IE" dirty="0"/>
              <a:t>3 Weekly N.A. Meetings </a:t>
            </a:r>
          </a:p>
          <a:p>
            <a:r>
              <a:rPr lang="en-IE" dirty="0"/>
              <a:t>Better Together 15 weekly meeting  24/7 online </a:t>
            </a:r>
          </a:p>
          <a:p>
            <a:r>
              <a:rPr lang="en-IE" dirty="0"/>
              <a:t>Family Support  - Weekly Meeting </a:t>
            </a:r>
          </a:p>
          <a:p>
            <a:r>
              <a:rPr lang="en-IE" dirty="0"/>
              <a:t>Recovery Group – Weekly Meeting </a:t>
            </a:r>
          </a:p>
          <a:p>
            <a:r>
              <a:rPr lang="en-IE" dirty="0"/>
              <a:t>Compassion Café –  1 Morning per week Involvement Centre </a:t>
            </a:r>
          </a:p>
          <a:p>
            <a:r>
              <a:rPr lang="en-IE" dirty="0"/>
              <a:t>Amount of individual support that people in recovery and use give each other on a daily basis – enormous </a:t>
            </a:r>
          </a:p>
          <a:p>
            <a:endParaRPr lang="en-IE" dirty="0"/>
          </a:p>
        </p:txBody>
      </p:sp>
    </p:spTree>
    <p:extLst>
      <p:ext uri="{BB962C8B-B14F-4D97-AF65-F5344CB8AC3E}">
        <p14:creationId xmlns:p14="http://schemas.microsoft.com/office/powerpoint/2010/main" val="5757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1D5BD-C648-B278-352E-652A26341A0C}"/>
              </a:ext>
            </a:extLst>
          </p:cNvPr>
          <p:cNvSpPr>
            <a:spLocks noGrp="1"/>
          </p:cNvSpPr>
          <p:nvPr>
            <p:ph type="title"/>
          </p:nvPr>
        </p:nvSpPr>
        <p:spPr/>
        <p:txBody>
          <a:bodyPr>
            <a:normAutofit/>
          </a:bodyPr>
          <a:lstStyle/>
          <a:p>
            <a:r>
              <a:rPr lang="en-IE" sz="4400" b="1" dirty="0">
                <a:latin typeface="+mn-lt"/>
              </a:rPr>
              <a:t>Priority Areas – what services are currently doing and what we need parents to consider</a:t>
            </a:r>
            <a:endParaRPr lang="en-IE" dirty="0"/>
          </a:p>
        </p:txBody>
      </p:sp>
      <p:sp>
        <p:nvSpPr>
          <p:cNvPr id="3" name="Content Placeholder 2">
            <a:extLst>
              <a:ext uri="{FF2B5EF4-FFF2-40B4-BE49-F238E27FC236}">
                <a16:creationId xmlns:a16="http://schemas.microsoft.com/office/drawing/2014/main" id="{6439C27B-644B-D881-AE48-BBE52187FE01}"/>
              </a:ext>
            </a:extLst>
          </p:cNvPr>
          <p:cNvSpPr>
            <a:spLocks noGrp="1"/>
          </p:cNvSpPr>
          <p:nvPr>
            <p:ph sz="half" idx="1"/>
          </p:nvPr>
        </p:nvSpPr>
        <p:spPr/>
        <p:txBody>
          <a:bodyPr>
            <a:normAutofit fontScale="55000" lnSpcReduction="20000"/>
          </a:bodyPr>
          <a:lstStyle/>
          <a:p>
            <a:pPr marL="342900" indent="-342900" algn="ctr">
              <a:buFont typeface="+mj-lt"/>
              <a:buAutoNum type="arabicPeriod"/>
            </a:pPr>
            <a:r>
              <a:rPr lang="en-IE" sz="2900" b="1" dirty="0">
                <a:solidFill>
                  <a:srgbClr val="000000"/>
                </a:solidFill>
                <a:effectLst/>
                <a:ea typeface="Calibri" panose="020F0502020204030204" pitchFamily="34" charset="0"/>
              </a:rPr>
              <a:t>Further Training and Education: </a:t>
            </a:r>
            <a:r>
              <a:rPr lang="en-IE" sz="2900" dirty="0">
                <a:solidFill>
                  <a:srgbClr val="000000"/>
                </a:solidFill>
                <a:effectLst/>
                <a:ea typeface="Calibri" panose="020F0502020204030204" pitchFamily="34" charset="0"/>
              </a:rPr>
              <a:t>Substance misuse education at primary and secondary levels, increased supervision, and ongoing training for coaches and parents. </a:t>
            </a:r>
            <a:endParaRPr lang="en-IE" sz="2900" b="1" dirty="0">
              <a:effectLst/>
              <a:ea typeface="Calibri" panose="020F0502020204030204" pitchFamily="34" charset="0"/>
              <a:cs typeface="Times New Roman" panose="02020603050405020304" pitchFamily="18" charset="0"/>
            </a:endParaRPr>
          </a:p>
          <a:p>
            <a:pPr marL="0" indent="0">
              <a:buNone/>
            </a:pPr>
            <a:r>
              <a:rPr lang="en-IE" sz="2900" b="1" dirty="0">
                <a:solidFill>
                  <a:srgbClr val="000000"/>
                </a:solidFill>
                <a:effectLst/>
                <a:ea typeface="Calibri" panose="020F0502020204030204" pitchFamily="34" charset="0"/>
              </a:rPr>
              <a:t>Services for children and young people response </a:t>
            </a:r>
            <a:r>
              <a:rPr lang="en-IE" sz="2900" dirty="0">
                <a:effectLst/>
                <a:ea typeface="Calibri" panose="020F0502020204030204" pitchFamily="34" charset="0"/>
                <a:cs typeface="Times New Roman" panose="02020603050405020304" pitchFamily="18" charset="0"/>
              </a:rPr>
              <a:t>– HSE/</a:t>
            </a:r>
            <a:r>
              <a:rPr lang="en-IE" sz="2900" dirty="0" err="1">
                <a:cs typeface="Arial" panose="020B0604020202020204" pitchFamily="34" charset="0"/>
              </a:rPr>
              <a:t>Aiséirí</a:t>
            </a:r>
            <a:r>
              <a:rPr lang="en-IE" sz="2900" dirty="0">
                <a:cs typeface="Arial" panose="020B0604020202020204" pitchFamily="34" charset="0"/>
              </a:rPr>
              <a:t> Treatment Centre/National Voluntary Drugs &amp; Alcohol Service NVDAS offer a range of education programmes. They are collaborating on how they can coordinate their existing delivery of programmes that will be offered to schools in Clonmel. They will link with the school networks in Clonmel to share information with schools. They can offer education for the pupils and staff of schools.</a:t>
            </a:r>
          </a:p>
          <a:p>
            <a:pPr marL="0" indent="0">
              <a:buNone/>
            </a:pPr>
            <a:r>
              <a:rPr lang="en-IE" sz="2900" dirty="0">
                <a:cs typeface="Arial" panose="020B0604020202020204" pitchFamily="34" charset="0"/>
              </a:rPr>
              <a:t>HSE Education Officer will offer the opportunity to support schools to update relevant policies such as drug and alcohol policy.</a:t>
            </a:r>
          </a:p>
          <a:p>
            <a:pPr marL="0" indent="0">
              <a:buNone/>
            </a:pPr>
            <a:endParaRPr lang="en-IE" sz="2900" b="1" dirty="0">
              <a:cs typeface="Arial" panose="020B0604020202020204" pitchFamily="34" charset="0"/>
            </a:endParaRPr>
          </a:p>
          <a:p>
            <a:pPr marL="0" indent="0">
              <a:buNone/>
            </a:pPr>
            <a:r>
              <a:rPr lang="en-IE" sz="2900" b="1" dirty="0">
                <a:cs typeface="Arial" panose="020B0604020202020204" pitchFamily="34" charset="0"/>
              </a:rPr>
              <a:t>Parents Response </a:t>
            </a:r>
            <a:r>
              <a:rPr lang="en-IE" sz="2900" dirty="0">
                <a:cs typeface="Arial" panose="020B0604020202020204" pitchFamily="34" charset="0"/>
              </a:rPr>
              <a:t>– We need to form a parent group in Clonmel to create a relevant action for response. Services have committed to support but this needs to be parental led.</a:t>
            </a:r>
          </a:p>
          <a:p>
            <a:endParaRPr lang="en-IE" dirty="0"/>
          </a:p>
        </p:txBody>
      </p:sp>
      <p:sp>
        <p:nvSpPr>
          <p:cNvPr id="4" name="Content Placeholder 3">
            <a:extLst>
              <a:ext uri="{FF2B5EF4-FFF2-40B4-BE49-F238E27FC236}">
                <a16:creationId xmlns:a16="http://schemas.microsoft.com/office/drawing/2014/main" id="{AC2E1E7B-D15D-0C1C-9CA9-2088BBE3E0B4}"/>
              </a:ext>
            </a:extLst>
          </p:cNvPr>
          <p:cNvSpPr>
            <a:spLocks noGrp="1"/>
          </p:cNvSpPr>
          <p:nvPr>
            <p:ph sz="half" idx="2"/>
          </p:nvPr>
        </p:nvSpPr>
        <p:spPr/>
        <p:txBody>
          <a:bodyPr>
            <a:normAutofit fontScale="55000" lnSpcReduction="20000"/>
          </a:bodyPr>
          <a:lstStyle/>
          <a:p>
            <a:pPr marL="0" indent="0">
              <a:buNone/>
            </a:pPr>
            <a:r>
              <a:rPr lang="en-IE" sz="2900" b="1" dirty="0">
                <a:solidFill>
                  <a:srgbClr val="000000"/>
                </a:solidFill>
                <a:effectLst/>
                <a:ea typeface="Calibri" panose="020F0502020204030204" pitchFamily="34" charset="0"/>
              </a:rPr>
              <a:t>2.Update, Centralise, and Share Information: </a:t>
            </a:r>
            <a:r>
              <a:rPr lang="en-IE" sz="2900" dirty="0">
                <a:solidFill>
                  <a:srgbClr val="000000"/>
                </a:solidFill>
                <a:effectLst/>
                <a:ea typeface="Calibri" panose="020F0502020204030204" pitchFamily="34" charset="0"/>
              </a:rPr>
              <a:t>Accurate and responsive information sharing through various platforms, including schools and social media. </a:t>
            </a:r>
          </a:p>
          <a:p>
            <a:pPr marL="0" indent="0">
              <a:buNone/>
            </a:pPr>
            <a:endParaRPr lang="en-IE" sz="2900" dirty="0">
              <a:solidFill>
                <a:srgbClr val="000000"/>
              </a:solidFill>
              <a:ea typeface="Calibri" panose="020F0502020204030204" pitchFamily="34" charset="0"/>
            </a:endParaRPr>
          </a:p>
          <a:p>
            <a:pPr marL="0" indent="0">
              <a:buNone/>
            </a:pPr>
            <a:r>
              <a:rPr lang="en-IE" sz="2900" b="1" dirty="0">
                <a:solidFill>
                  <a:srgbClr val="000000"/>
                </a:solidFill>
                <a:effectLst/>
                <a:ea typeface="Calibri" panose="020F0502020204030204" pitchFamily="34" charset="0"/>
              </a:rPr>
              <a:t>Services for children and young people response – </a:t>
            </a:r>
            <a:r>
              <a:rPr lang="en-IE" sz="2900" dirty="0">
                <a:solidFill>
                  <a:srgbClr val="000000"/>
                </a:solidFill>
                <a:effectLst/>
                <a:ea typeface="Calibri" panose="020F0502020204030204" pitchFamily="34" charset="0"/>
              </a:rPr>
              <a:t>Tipperary Parent Hub website was launched in September 2024. It is an interagency website for families across the county. There is a parent hub worker who is contactable for further information and to respond to personalised queries through the website and support signposting to services in the county. The website has Events, News, Directory of Services and Resources sections. Parents can give feedback to the parent hub workers emails on what information they would like to see on this website. There is a facebook page for this website also.</a:t>
            </a:r>
          </a:p>
          <a:p>
            <a:pPr marL="0" indent="0">
              <a:buNone/>
            </a:pPr>
            <a:r>
              <a:rPr lang="en-IE" sz="2900" dirty="0">
                <a:solidFill>
                  <a:srgbClr val="000000"/>
                </a:solidFill>
                <a:effectLst/>
                <a:ea typeface="Calibri" panose="020F0502020204030204" pitchFamily="34" charset="0"/>
                <a:hlinkClick r:id="rId2"/>
              </a:rPr>
              <a:t>www.tipperaryparenthub.ie</a:t>
            </a:r>
            <a:r>
              <a:rPr lang="en-IE" sz="2900" dirty="0">
                <a:solidFill>
                  <a:srgbClr val="000000"/>
                </a:solidFill>
                <a:effectLst/>
                <a:ea typeface="Calibri" panose="020F0502020204030204" pitchFamily="34" charset="0"/>
              </a:rPr>
              <a:t> </a:t>
            </a:r>
          </a:p>
          <a:p>
            <a:pPr marL="0" indent="0">
              <a:buNone/>
            </a:pPr>
            <a:r>
              <a:rPr lang="en-IE" sz="2900" b="1" dirty="0"/>
              <a:t>Parents Response - </a:t>
            </a:r>
            <a:r>
              <a:rPr lang="en-IE" sz="2900" dirty="0">
                <a:cs typeface="Arial" panose="020B0604020202020204" pitchFamily="34" charset="0"/>
              </a:rPr>
              <a:t>We need to form a parent group in Clonmel to create a relevant action for response which is parental led.</a:t>
            </a:r>
          </a:p>
          <a:p>
            <a:endParaRPr lang="en-IE" dirty="0"/>
          </a:p>
        </p:txBody>
      </p:sp>
    </p:spTree>
    <p:extLst>
      <p:ext uri="{BB962C8B-B14F-4D97-AF65-F5344CB8AC3E}">
        <p14:creationId xmlns:p14="http://schemas.microsoft.com/office/powerpoint/2010/main" val="96014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39E3-8EEE-1534-421E-44FBD0160024}"/>
              </a:ext>
            </a:extLst>
          </p:cNvPr>
          <p:cNvSpPr>
            <a:spLocks noGrp="1"/>
          </p:cNvSpPr>
          <p:nvPr>
            <p:ph type="title"/>
          </p:nvPr>
        </p:nvSpPr>
        <p:spPr/>
        <p:txBody>
          <a:bodyPr>
            <a:normAutofit/>
          </a:bodyPr>
          <a:lstStyle/>
          <a:p>
            <a:r>
              <a:rPr lang="en-IE" sz="4400" b="1" dirty="0">
                <a:latin typeface="+mn-lt"/>
              </a:rPr>
              <a:t>Priority Areas – what services are currently doing and what we need parents to consider</a:t>
            </a:r>
            <a:endParaRPr lang="en-IE" dirty="0"/>
          </a:p>
        </p:txBody>
      </p:sp>
      <p:sp>
        <p:nvSpPr>
          <p:cNvPr id="3" name="Content Placeholder 2">
            <a:extLst>
              <a:ext uri="{FF2B5EF4-FFF2-40B4-BE49-F238E27FC236}">
                <a16:creationId xmlns:a16="http://schemas.microsoft.com/office/drawing/2014/main" id="{739C4435-97C9-F68A-8798-66D652ABA73B}"/>
              </a:ext>
            </a:extLst>
          </p:cNvPr>
          <p:cNvSpPr>
            <a:spLocks noGrp="1"/>
          </p:cNvSpPr>
          <p:nvPr>
            <p:ph sz="half" idx="1"/>
          </p:nvPr>
        </p:nvSpPr>
        <p:spPr/>
        <p:txBody>
          <a:bodyPr>
            <a:normAutofit/>
          </a:bodyPr>
          <a:lstStyle/>
          <a:p>
            <a:pPr marL="0" indent="0">
              <a:buNone/>
            </a:pPr>
            <a:r>
              <a:rPr lang="en-IE" sz="1600" b="1" dirty="0">
                <a:solidFill>
                  <a:srgbClr val="000000"/>
                </a:solidFill>
                <a:ea typeface="Calibri" panose="020F0502020204030204" pitchFamily="34" charset="0"/>
              </a:rPr>
              <a:t>3.Improve Services and Supports: </a:t>
            </a:r>
            <a:r>
              <a:rPr lang="en-IE" sz="1600" dirty="0">
                <a:solidFill>
                  <a:srgbClr val="000000"/>
                </a:solidFill>
                <a:ea typeface="Calibri" panose="020F0502020204030204" pitchFamily="34" charset="0"/>
              </a:rPr>
              <a:t>A joined-up response for mental health and substance misuse services, creating safe social spaces, and developing a community approach. </a:t>
            </a:r>
          </a:p>
          <a:p>
            <a:pPr marL="0" indent="0">
              <a:buNone/>
            </a:pPr>
            <a:endParaRPr lang="en-IE" sz="1600" dirty="0">
              <a:solidFill>
                <a:srgbClr val="000000"/>
              </a:solidFill>
              <a:ea typeface="Calibri" panose="020F0502020204030204" pitchFamily="34" charset="0"/>
            </a:endParaRPr>
          </a:p>
          <a:p>
            <a:pPr marL="0" indent="0">
              <a:buNone/>
            </a:pPr>
            <a:r>
              <a:rPr lang="en-IE" sz="1600" b="1" dirty="0">
                <a:solidFill>
                  <a:srgbClr val="000000"/>
                </a:solidFill>
                <a:ea typeface="Calibri" panose="020F0502020204030204" pitchFamily="34" charset="0"/>
              </a:rPr>
              <a:t>Services for children and young people response: </a:t>
            </a:r>
            <a:r>
              <a:rPr lang="en-IE" sz="1600" dirty="0">
                <a:solidFill>
                  <a:srgbClr val="000000"/>
                </a:solidFill>
                <a:ea typeface="Calibri" panose="020F0502020204030204" pitchFamily="34" charset="0"/>
              </a:rPr>
              <a:t>The substance misuse service works with CAMHS where appropriate. The </a:t>
            </a:r>
            <a:r>
              <a:rPr lang="en-IE" sz="1600" dirty="0" err="1">
                <a:solidFill>
                  <a:srgbClr val="000000"/>
                </a:solidFill>
                <a:ea typeface="Calibri" panose="020F0502020204030204" pitchFamily="34" charset="0"/>
              </a:rPr>
              <a:t>Meitheal</a:t>
            </a:r>
            <a:r>
              <a:rPr lang="en-IE" sz="1600" dirty="0">
                <a:solidFill>
                  <a:srgbClr val="000000"/>
                </a:solidFill>
                <a:ea typeface="Calibri" panose="020F0502020204030204" pitchFamily="34" charset="0"/>
              </a:rPr>
              <a:t> process delivered through Tusla provides a joint up response approach to addressing needs for children and young people 0-18yrs of age. </a:t>
            </a:r>
          </a:p>
          <a:p>
            <a:pPr marL="0" indent="0">
              <a:buNone/>
            </a:pPr>
            <a:endParaRPr lang="en-IE" sz="1600" dirty="0">
              <a:solidFill>
                <a:srgbClr val="000000"/>
              </a:solidFill>
              <a:ea typeface="Calibri" panose="020F0502020204030204" pitchFamily="34" charset="0"/>
            </a:endParaRPr>
          </a:p>
          <a:p>
            <a:pPr marL="0" indent="0">
              <a:buNone/>
            </a:pPr>
            <a:r>
              <a:rPr lang="en-IE" sz="1600" b="1" dirty="0"/>
              <a:t>Parents Response - </a:t>
            </a:r>
            <a:r>
              <a:rPr lang="en-IE" sz="1600" dirty="0">
                <a:cs typeface="Arial" panose="020B0604020202020204" pitchFamily="34" charset="0"/>
              </a:rPr>
              <a:t>We need to form a parent group in Clonmel to create a relevant action for response which is parental led.</a:t>
            </a:r>
          </a:p>
          <a:p>
            <a:pPr marL="0" indent="0">
              <a:buNone/>
            </a:pPr>
            <a:endParaRPr lang="en-IE" sz="2100" dirty="0">
              <a:solidFill>
                <a:srgbClr val="000000"/>
              </a:solidFill>
              <a:ea typeface="Calibri" panose="020F0502020204030204" pitchFamily="34" charset="0"/>
            </a:endParaRPr>
          </a:p>
          <a:p>
            <a:endParaRPr lang="en-IE" dirty="0"/>
          </a:p>
        </p:txBody>
      </p:sp>
      <p:sp>
        <p:nvSpPr>
          <p:cNvPr id="4" name="Content Placeholder 3">
            <a:extLst>
              <a:ext uri="{FF2B5EF4-FFF2-40B4-BE49-F238E27FC236}">
                <a16:creationId xmlns:a16="http://schemas.microsoft.com/office/drawing/2014/main" id="{9CFBB00A-9CCF-CC18-B519-D03702A5F740}"/>
              </a:ext>
            </a:extLst>
          </p:cNvPr>
          <p:cNvSpPr>
            <a:spLocks noGrp="1"/>
          </p:cNvSpPr>
          <p:nvPr>
            <p:ph sz="half" idx="2"/>
          </p:nvPr>
        </p:nvSpPr>
        <p:spPr>
          <a:xfrm>
            <a:off x="6172200" y="1825625"/>
            <a:ext cx="5181600" cy="4351338"/>
          </a:xfrm>
        </p:spPr>
        <p:txBody>
          <a:bodyPr>
            <a:normAutofit/>
          </a:bodyPr>
          <a:lstStyle/>
          <a:p>
            <a:pPr marL="0" indent="0">
              <a:buNone/>
            </a:pPr>
            <a:r>
              <a:rPr lang="en-IE" sz="1600" b="1" dirty="0">
                <a:solidFill>
                  <a:srgbClr val="000000"/>
                </a:solidFill>
                <a:effectLst/>
                <a:ea typeface="Calibri" panose="020F0502020204030204" pitchFamily="34" charset="0"/>
              </a:rPr>
              <a:t>4.Increase Gardaí Presence, Legislation, and Enforcement: </a:t>
            </a:r>
            <a:r>
              <a:rPr lang="en-IE" sz="1600" dirty="0">
                <a:solidFill>
                  <a:srgbClr val="000000"/>
                </a:solidFill>
                <a:effectLst/>
                <a:ea typeface="Calibri" panose="020F0502020204030204" pitchFamily="34" charset="0"/>
              </a:rPr>
              <a:t>More Garda resources, specific response teams, and new legislation to protect businesses and enforce consequences. </a:t>
            </a:r>
          </a:p>
          <a:p>
            <a:pPr marL="0" indent="0">
              <a:buNone/>
            </a:pPr>
            <a:endParaRPr lang="en-IE" sz="1600" dirty="0">
              <a:solidFill>
                <a:srgbClr val="000000"/>
              </a:solidFill>
              <a:ea typeface="Calibri" panose="020F0502020204030204" pitchFamily="34" charset="0"/>
            </a:endParaRPr>
          </a:p>
          <a:p>
            <a:pPr marL="0" indent="0">
              <a:buNone/>
            </a:pPr>
            <a:r>
              <a:rPr lang="en-IE" sz="1600" b="1" dirty="0">
                <a:solidFill>
                  <a:srgbClr val="000000"/>
                </a:solidFill>
                <a:effectLst/>
                <a:ea typeface="Calibri" panose="020F0502020204030204" pitchFamily="34" charset="0"/>
              </a:rPr>
              <a:t>Services for children and young people response – </a:t>
            </a:r>
            <a:r>
              <a:rPr lang="en-IE" sz="1600" dirty="0">
                <a:solidFill>
                  <a:srgbClr val="000000"/>
                </a:solidFill>
                <a:effectLst/>
                <a:ea typeface="Calibri" panose="020F0502020204030204" pitchFamily="34" charset="0"/>
              </a:rPr>
              <a:t>This priority will be addressed through other cohort responses.</a:t>
            </a:r>
          </a:p>
          <a:p>
            <a:pPr marL="0" indent="0">
              <a:buNone/>
            </a:pPr>
            <a:endParaRPr lang="en-IE" sz="1600" dirty="0">
              <a:solidFill>
                <a:srgbClr val="000000"/>
              </a:solidFill>
              <a:effectLst/>
              <a:ea typeface="Calibri" panose="020F0502020204030204" pitchFamily="34" charset="0"/>
            </a:endParaRPr>
          </a:p>
          <a:p>
            <a:pPr marL="0" indent="0">
              <a:buNone/>
            </a:pPr>
            <a:r>
              <a:rPr lang="en-IE" sz="1600" b="1" dirty="0"/>
              <a:t>Parents Response - </a:t>
            </a:r>
            <a:r>
              <a:rPr lang="en-IE" sz="1600" dirty="0">
                <a:cs typeface="Arial" panose="020B0604020202020204" pitchFamily="34" charset="0"/>
              </a:rPr>
              <a:t>We need to form a parent group in Clonmel to create a relevant action for response which is parental led.</a:t>
            </a:r>
          </a:p>
          <a:p>
            <a:endParaRPr lang="en-IE" dirty="0"/>
          </a:p>
        </p:txBody>
      </p:sp>
    </p:spTree>
    <p:extLst>
      <p:ext uri="{BB962C8B-B14F-4D97-AF65-F5344CB8AC3E}">
        <p14:creationId xmlns:p14="http://schemas.microsoft.com/office/powerpoint/2010/main" val="4242727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1460</Words>
  <Application>Microsoft Office PowerPoint</Application>
  <PresentationFormat>Widescreen</PresentationFormat>
  <Paragraphs>119</Paragraphs>
  <Slides>15</Slides>
  <Notes>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8" baseType="lpstr">
      <vt:lpstr>Aptos</vt:lpstr>
      <vt:lpstr>Aptos Display</vt:lpstr>
      <vt:lpstr>Arial</vt:lpstr>
      <vt:lpstr>Calibri</vt:lpstr>
      <vt:lpstr>Calibri Light</vt:lpstr>
      <vt:lpstr>Geist Light</vt:lpstr>
      <vt:lpstr>Roboto Black</vt:lpstr>
      <vt:lpstr>Symbol</vt:lpstr>
      <vt:lpstr>Times New Roman</vt:lpstr>
      <vt:lpstr>Verdana</vt:lpstr>
      <vt:lpstr>Office Theme</vt:lpstr>
      <vt:lpstr>1_Office Theme</vt:lpstr>
      <vt:lpstr>Acrobat Document</vt:lpstr>
      <vt:lpstr>PowerPoint Presentation</vt:lpstr>
      <vt:lpstr>PowerPoint Presentation</vt:lpstr>
      <vt:lpstr>PowerPoint Presentation</vt:lpstr>
      <vt:lpstr> Businesses &amp; Hospitality – Subgroup Update </vt:lpstr>
      <vt:lpstr>Lived/Living Experience </vt:lpstr>
      <vt:lpstr>Peer Support  The Power of Connection and Community </vt:lpstr>
      <vt:lpstr>Snap Shot of Peer Led Support in Clonmel </vt:lpstr>
      <vt:lpstr>Priority Areas – what services are currently doing and what we need parents to consider</vt:lpstr>
      <vt:lpstr>Priority Areas – what services are currently doing and what we need parents to consider</vt:lpstr>
      <vt:lpstr>Priority Areas – what services are currently doing and what we need parents to consider</vt:lpstr>
      <vt:lpstr>Priority Areas – what services are currently doing and what we need parents to consider</vt:lpstr>
      <vt:lpstr>Clonmel Youth Festival</vt:lpstr>
      <vt:lpstr>PLANET YOUTH</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Fanning</dc:creator>
  <cp:lastModifiedBy>Crowe, Catriona</cp:lastModifiedBy>
  <cp:revision>38</cp:revision>
  <cp:lastPrinted>2025-03-04T15:01:42Z</cp:lastPrinted>
  <dcterms:created xsi:type="dcterms:W3CDTF">2025-02-26T10:27:27Z</dcterms:created>
  <dcterms:modified xsi:type="dcterms:W3CDTF">2025-03-05T16:04:51Z</dcterms:modified>
</cp:coreProperties>
</file>