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9" r:id="rId6"/>
    <p:sldId id="292" r:id="rId7"/>
    <p:sldId id="280" r:id="rId8"/>
    <p:sldId id="281" r:id="rId9"/>
    <p:sldId id="282" r:id="rId10"/>
    <p:sldId id="283" r:id="rId11"/>
    <p:sldId id="286" r:id="rId12"/>
    <p:sldId id="284" r:id="rId13"/>
    <p:sldId id="285" r:id="rId14"/>
    <p:sldId id="287" r:id="rId15"/>
    <p:sldId id="293" r:id="rId16"/>
    <p:sldId id="294" r:id="rId17"/>
    <p:sldId id="297" r:id="rId18"/>
    <p:sldId id="295" r:id="rId19"/>
    <p:sldId id="296" r:id="rId20"/>
    <p:sldId id="300" r:id="rId21"/>
    <p:sldId id="301" r:id="rId22"/>
    <p:sldId id="299" r:id="rId23"/>
    <p:sldId id="29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3AA"/>
    <a:srgbClr val="57EB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1FD0CC-B0CB-34EE-39B3-B0FF04C391FA}" v="721" dt="2025-03-03T18:34:28.146"/>
    <p1510:client id="{5C53F167-B154-4235-91AF-655087CD7BF8}" v="69" dt="2025-03-04T10:06:28.516"/>
    <p1510:client id="{6112E8BD-33EF-BE1B-4FF2-12E7BD952109}" v="52" dt="2025-03-05T17:31:46.113"/>
    <p1510:client id="{E079FD97-1A87-5E7F-FA7B-DF0151A7E191}" v="44" dt="2025-03-05T10:42:01.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433AF0-9DB6-4F19-A992-932A4241237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C8AAA3E-A286-48B3-B307-1EE2D61EA710}">
      <dgm:prSet/>
      <dgm:spPr/>
      <dgm:t>
        <a:bodyPr/>
        <a:lstStyle/>
        <a:p>
          <a:r>
            <a:rPr lang="en-IE" b="1"/>
            <a:t>Building Relationships and Networks:</a:t>
          </a:r>
          <a:r>
            <a:rPr lang="en-IE"/>
            <a:t> Clubs and coaches are invested in young people, offering mentoring and stability. Experts in childcare and substance misuse are available, and there is an open parental attitude.</a:t>
          </a:r>
          <a:endParaRPr lang="en-US"/>
        </a:p>
      </dgm:t>
    </dgm:pt>
    <dgm:pt modelId="{1846C395-81A6-4EEB-B6BB-AFB3C5DD864E}" type="parTrans" cxnId="{7A18E3FA-7C87-44AC-B540-208ACD80B32E}">
      <dgm:prSet/>
      <dgm:spPr/>
      <dgm:t>
        <a:bodyPr/>
        <a:lstStyle/>
        <a:p>
          <a:endParaRPr lang="en-US"/>
        </a:p>
      </dgm:t>
    </dgm:pt>
    <dgm:pt modelId="{29633A8D-C918-488F-ACDF-953C645BE72F}" type="sibTrans" cxnId="{7A18E3FA-7C87-44AC-B540-208ACD80B32E}">
      <dgm:prSet/>
      <dgm:spPr/>
      <dgm:t>
        <a:bodyPr/>
        <a:lstStyle/>
        <a:p>
          <a:endParaRPr lang="en-US"/>
        </a:p>
      </dgm:t>
    </dgm:pt>
    <dgm:pt modelId="{2D65D6F1-91B6-455E-913D-4C3083BAB5EB}">
      <dgm:prSet/>
      <dgm:spPr/>
      <dgm:t>
        <a:bodyPr/>
        <a:lstStyle/>
        <a:p>
          <a:r>
            <a:rPr lang="en-IE" b="1"/>
            <a:t>Sharing of Information:</a:t>
          </a:r>
          <a:r>
            <a:rPr lang="en-IE"/>
            <a:t> Positive training options and platforms for discussion are available through clubs and local media.</a:t>
          </a:r>
          <a:endParaRPr lang="en-US"/>
        </a:p>
      </dgm:t>
    </dgm:pt>
    <dgm:pt modelId="{50C3E5B9-2F54-4007-BD1D-990FDDC51F0A}" type="parTrans" cxnId="{4F4B3958-09C0-4C6C-92B9-7CC0D4CF7D73}">
      <dgm:prSet/>
      <dgm:spPr/>
      <dgm:t>
        <a:bodyPr/>
        <a:lstStyle/>
        <a:p>
          <a:endParaRPr lang="en-US"/>
        </a:p>
      </dgm:t>
    </dgm:pt>
    <dgm:pt modelId="{77839C8A-D4A1-4F79-BF3D-57591B5731A8}" type="sibTrans" cxnId="{4F4B3958-09C0-4C6C-92B9-7CC0D4CF7D73}">
      <dgm:prSet/>
      <dgm:spPr/>
      <dgm:t>
        <a:bodyPr/>
        <a:lstStyle/>
        <a:p>
          <a:endParaRPr lang="en-US"/>
        </a:p>
      </dgm:t>
    </dgm:pt>
    <dgm:pt modelId="{3E1FE92B-83A2-4AC3-AC36-641D920A683D}">
      <dgm:prSet/>
      <dgm:spPr/>
      <dgm:t>
        <a:bodyPr/>
        <a:lstStyle/>
        <a:p>
          <a:r>
            <a:rPr lang="en-IE" b="1"/>
            <a:t>Services and Supports:</a:t>
          </a:r>
          <a:r>
            <a:rPr lang="en-IE"/>
            <a:t> Expertise in childcare and substance misuse, safe environments in clubs, and support from national organizations like the GAA.</a:t>
          </a:r>
          <a:endParaRPr lang="en-US"/>
        </a:p>
      </dgm:t>
    </dgm:pt>
    <dgm:pt modelId="{155C10A6-0686-4374-AD05-8265F4EB2B58}" type="parTrans" cxnId="{6F2D429A-5A9A-47D3-AF3D-D487C35D6444}">
      <dgm:prSet/>
      <dgm:spPr/>
      <dgm:t>
        <a:bodyPr/>
        <a:lstStyle/>
        <a:p>
          <a:endParaRPr lang="en-US"/>
        </a:p>
      </dgm:t>
    </dgm:pt>
    <dgm:pt modelId="{8C5C2091-1452-4017-A524-D2ED578A86DD}" type="sibTrans" cxnId="{6F2D429A-5A9A-47D3-AF3D-D487C35D6444}">
      <dgm:prSet/>
      <dgm:spPr/>
      <dgm:t>
        <a:bodyPr/>
        <a:lstStyle/>
        <a:p>
          <a:endParaRPr lang="en-US"/>
        </a:p>
      </dgm:t>
    </dgm:pt>
    <dgm:pt modelId="{2BEB8D05-5289-4468-BAC7-0D79F4984D2B}">
      <dgm:prSet/>
      <dgm:spPr/>
      <dgm:t>
        <a:bodyPr/>
        <a:lstStyle/>
        <a:p>
          <a:r>
            <a:rPr lang="en-IE" b="1"/>
            <a:t>Involvement in Activities:</a:t>
          </a:r>
          <a:r>
            <a:rPr lang="en-IE"/>
            <a:t> Keeping children busy with clubs and activities reduces substance misuse.</a:t>
          </a:r>
          <a:endParaRPr lang="en-US"/>
        </a:p>
      </dgm:t>
    </dgm:pt>
    <dgm:pt modelId="{2FC0BC70-B21E-4053-862E-AE46E78EED80}" type="parTrans" cxnId="{95086144-69C6-46C9-A696-047340F0BA11}">
      <dgm:prSet/>
      <dgm:spPr/>
      <dgm:t>
        <a:bodyPr/>
        <a:lstStyle/>
        <a:p>
          <a:endParaRPr lang="en-US"/>
        </a:p>
      </dgm:t>
    </dgm:pt>
    <dgm:pt modelId="{9D3CF3EA-B233-4073-ACA9-9071F6C5A07F}" type="sibTrans" cxnId="{95086144-69C6-46C9-A696-047340F0BA11}">
      <dgm:prSet/>
      <dgm:spPr/>
      <dgm:t>
        <a:bodyPr/>
        <a:lstStyle/>
        <a:p>
          <a:endParaRPr lang="en-US"/>
        </a:p>
      </dgm:t>
    </dgm:pt>
    <dgm:pt modelId="{A4F8D350-BDF4-4C77-9EF7-A2E26B4291A9}">
      <dgm:prSet/>
      <dgm:spPr/>
      <dgm:t>
        <a:bodyPr/>
        <a:lstStyle/>
        <a:p>
          <a:r>
            <a:rPr lang="en-IE" b="1"/>
            <a:t>Positive Power of Local Print Media:</a:t>
          </a:r>
          <a:r>
            <a:rPr lang="en-IE"/>
            <a:t> Local media is used to share community projects and promote positive actions.</a:t>
          </a:r>
          <a:endParaRPr lang="en-US"/>
        </a:p>
      </dgm:t>
    </dgm:pt>
    <dgm:pt modelId="{A4B007FC-85EB-4DC9-80EE-4374FD062B82}" type="parTrans" cxnId="{0FFADEFC-1B0C-4E05-8DAB-90902D8F61AD}">
      <dgm:prSet/>
      <dgm:spPr/>
      <dgm:t>
        <a:bodyPr/>
        <a:lstStyle/>
        <a:p>
          <a:endParaRPr lang="en-US"/>
        </a:p>
      </dgm:t>
    </dgm:pt>
    <dgm:pt modelId="{6A8CF7A9-5D97-486F-86C7-7C05E1EA7A3D}" type="sibTrans" cxnId="{0FFADEFC-1B0C-4E05-8DAB-90902D8F61AD}">
      <dgm:prSet/>
      <dgm:spPr/>
      <dgm:t>
        <a:bodyPr/>
        <a:lstStyle/>
        <a:p>
          <a:endParaRPr lang="en-US"/>
        </a:p>
      </dgm:t>
    </dgm:pt>
    <dgm:pt modelId="{D6255B44-0A0C-474C-A582-E0AE832DD89D}">
      <dgm:prSet/>
      <dgm:spPr/>
      <dgm:t>
        <a:bodyPr/>
        <a:lstStyle/>
        <a:p>
          <a:r>
            <a:rPr lang="en-IE" b="1"/>
            <a:t>Positive Talks and Sharing of Lived Experiences:</a:t>
          </a:r>
          <a:r>
            <a:rPr lang="en-IE"/>
            <a:t> Mentoring and sharing personal stories have a positive impact.</a:t>
          </a:r>
          <a:endParaRPr lang="en-US"/>
        </a:p>
      </dgm:t>
    </dgm:pt>
    <dgm:pt modelId="{80DEB1F0-720E-45D7-A578-82BC2C272229}" type="parTrans" cxnId="{98D0E7C9-1C6C-4E0D-9CA0-E9A99322B461}">
      <dgm:prSet/>
      <dgm:spPr/>
      <dgm:t>
        <a:bodyPr/>
        <a:lstStyle/>
        <a:p>
          <a:endParaRPr lang="en-US"/>
        </a:p>
      </dgm:t>
    </dgm:pt>
    <dgm:pt modelId="{DB340D7C-B8D1-4CE5-A836-67ADBD62B2D1}" type="sibTrans" cxnId="{98D0E7C9-1C6C-4E0D-9CA0-E9A99322B461}">
      <dgm:prSet/>
      <dgm:spPr/>
      <dgm:t>
        <a:bodyPr/>
        <a:lstStyle/>
        <a:p>
          <a:endParaRPr lang="en-US"/>
        </a:p>
      </dgm:t>
    </dgm:pt>
    <dgm:pt modelId="{A9336F2F-93AA-4143-8018-2CDB3FB6BCB7}" type="pres">
      <dgm:prSet presAssocID="{62433AF0-9DB6-4F19-A992-932A4241237E}" presName="diagram" presStyleCnt="0">
        <dgm:presLayoutVars>
          <dgm:dir/>
          <dgm:resizeHandles val="exact"/>
        </dgm:presLayoutVars>
      </dgm:prSet>
      <dgm:spPr/>
    </dgm:pt>
    <dgm:pt modelId="{9E166B2D-F2E3-4612-A81F-CEE801B11FBF}" type="pres">
      <dgm:prSet presAssocID="{4C8AAA3E-A286-48B3-B307-1EE2D61EA710}" presName="node" presStyleLbl="node1" presStyleIdx="0" presStyleCnt="6">
        <dgm:presLayoutVars>
          <dgm:bulletEnabled val="1"/>
        </dgm:presLayoutVars>
      </dgm:prSet>
      <dgm:spPr/>
    </dgm:pt>
    <dgm:pt modelId="{51D2CC35-08CC-47EE-AAC8-4FDCA764770C}" type="pres">
      <dgm:prSet presAssocID="{29633A8D-C918-488F-ACDF-953C645BE72F}" presName="sibTrans" presStyleCnt="0"/>
      <dgm:spPr/>
    </dgm:pt>
    <dgm:pt modelId="{B5564288-D732-4259-9A7A-919E3F1E95D6}" type="pres">
      <dgm:prSet presAssocID="{2D65D6F1-91B6-455E-913D-4C3083BAB5EB}" presName="node" presStyleLbl="node1" presStyleIdx="1" presStyleCnt="6">
        <dgm:presLayoutVars>
          <dgm:bulletEnabled val="1"/>
        </dgm:presLayoutVars>
      </dgm:prSet>
      <dgm:spPr/>
    </dgm:pt>
    <dgm:pt modelId="{E9BDD435-0AD3-4510-94BF-FF65A3FE7089}" type="pres">
      <dgm:prSet presAssocID="{77839C8A-D4A1-4F79-BF3D-57591B5731A8}" presName="sibTrans" presStyleCnt="0"/>
      <dgm:spPr/>
    </dgm:pt>
    <dgm:pt modelId="{5F937BC1-9040-4CC5-8D27-C0C3A41F5202}" type="pres">
      <dgm:prSet presAssocID="{3E1FE92B-83A2-4AC3-AC36-641D920A683D}" presName="node" presStyleLbl="node1" presStyleIdx="2" presStyleCnt="6">
        <dgm:presLayoutVars>
          <dgm:bulletEnabled val="1"/>
        </dgm:presLayoutVars>
      </dgm:prSet>
      <dgm:spPr/>
    </dgm:pt>
    <dgm:pt modelId="{3FC17014-CA4E-46C7-8301-DFD53B50619E}" type="pres">
      <dgm:prSet presAssocID="{8C5C2091-1452-4017-A524-D2ED578A86DD}" presName="sibTrans" presStyleCnt="0"/>
      <dgm:spPr/>
    </dgm:pt>
    <dgm:pt modelId="{561CB271-EBE3-47D6-B79F-25C9B8718840}" type="pres">
      <dgm:prSet presAssocID="{2BEB8D05-5289-4468-BAC7-0D79F4984D2B}" presName="node" presStyleLbl="node1" presStyleIdx="3" presStyleCnt="6">
        <dgm:presLayoutVars>
          <dgm:bulletEnabled val="1"/>
        </dgm:presLayoutVars>
      </dgm:prSet>
      <dgm:spPr/>
    </dgm:pt>
    <dgm:pt modelId="{F3BE57F9-9A6B-4909-91D7-675B8EB8518E}" type="pres">
      <dgm:prSet presAssocID="{9D3CF3EA-B233-4073-ACA9-9071F6C5A07F}" presName="sibTrans" presStyleCnt="0"/>
      <dgm:spPr/>
    </dgm:pt>
    <dgm:pt modelId="{C90DDB9E-4D1A-4EE7-AB7E-AF75F2697843}" type="pres">
      <dgm:prSet presAssocID="{A4F8D350-BDF4-4C77-9EF7-A2E26B4291A9}" presName="node" presStyleLbl="node1" presStyleIdx="4" presStyleCnt="6">
        <dgm:presLayoutVars>
          <dgm:bulletEnabled val="1"/>
        </dgm:presLayoutVars>
      </dgm:prSet>
      <dgm:spPr/>
    </dgm:pt>
    <dgm:pt modelId="{7D606A65-5E70-45AF-BE54-5332B73EF32B}" type="pres">
      <dgm:prSet presAssocID="{6A8CF7A9-5D97-486F-86C7-7C05E1EA7A3D}" presName="sibTrans" presStyleCnt="0"/>
      <dgm:spPr/>
    </dgm:pt>
    <dgm:pt modelId="{0923D574-FFDF-40A9-B225-2FD9A4BCF744}" type="pres">
      <dgm:prSet presAssocID="{D6255B44-0A0C-474C-A582-E0AE832DD89D}" presName="node" presStyleLbl="node1" presStyleIdx="5" presStyleCnt="6">
        <dgm:presLayoutVars>
          <dgm:bulletEnabled val="1"/>
        </dgm:presLayoutVars>
      </dgm:prSet>
      <dgm:spPr/>
    </dgm:pt>
  </dgm:ptLst>
  <dgm:cxnLst>
    <dgm:cxn modelId="{7AD2BC1E-EBCF-499B-915C-E1974A442981}" type="presOf" srcId="{4C8AAA3E-A286-48B3-B307-1EE2D61EA710}" destId="{9E166B2D-F2E3-4612-A81F-CEE801B11FBF}" srcOrd="0" destOrd="0" presId="urn:microsoft.com/office/officeart/2005/8/layout/default"/>
    <dgm:cxn modelId="{D986CD3C-12AD-4D09-803C-9251B0098502}" type="presOf" srcId="{A4F8D350-BDF4-4C77-9EF7-A2E26B4291A9}" destId="{C90DDB9E-4D1A-4EE7-AB7E-AF75F2697843}" srcOrd="0" destOrd="0" presId="urn:microsoft.com/office/officeart/2005/8/layout/default"/>
    <dgm:cxn modelId="{95086144-69C6-46C9-A696-047340F0BA11}" srcId="{62433AF0-9DB6-4F19-A992-932A4241237E}" destId="{2BEB8D05-5289-4468-BAC7-0D79F4984D2B}" srcOrd="3" destOrd="0" parTransId="{2FC0BC70-B21E-4053-862E-AE46E78EED80}" sibTransId="{9D3CF3EA-B233-4073-ACA9-9071F6C5A07F}"/>
    <dgm:cxn modelId="{4F4B3958-09C0-4C6C-92B9-7CC0D4CF7D73}" srcId="{62433AF0-9DB6-4F19-A992-932A4241237E}" destId="{2D65D6F1-91B6-455E-913D-4C3083BAB5EB}" srcOrd="1" destOrd="0" parTransId="{50C3E5B9-2F54-4007-BD1D-990FDDC51F0A}" sibTransId="{77839C8A-D4A1-4F79-BF3D-57591B5731A8}"/>
    <dgm:cxn modelId="{246E088C-7BA4-45BA-830E-45A4D8BF2D9B}" type="presOf" srcId="{3E1FE92B-83A2-4AC3-AC36-641D920A683D}" destId="{5F937BC1-9040-4CC5-8D27-C0C3A41F5202}" srcOrd="0" destOrd="0" presId="urn:microsoft.com/office/officeart/2005/8/layout/default"/>
    <dgm:cxn modelId="{CBE68F90-1354-4E64-9214-352BECE2B1D3}" type="presOf" srcId="{2D65D6F1-91B6-455E-913D-4C3083BAB5EB}" destId="{B5564288-D732-4259-9A7A-919E3F1E95D6}" srcOrd="0" destOrd="0" presId="urn:microsoft.com/office/officeart/2005/8/layout/default"/>
    <dgm:cxn modelId="{6F2D429A-5A9A-47D3-AF3D-D487C35D6444}" srcId="{62433AF0-9DB6-4F19-A992-932A4241237E}" destId="{3E1FE92B-83A2-4AC3-AC36-641D920A683D}" srcOrd="2" destOrd="0" parTransId="{155C10A6-0686-4374-AD05-8265F4EB2B58}" sibTransId="{8C5C2091-1452-4017-A524-D2ED578A86DD}"/>
    <dgm:cxn modelId="{1900C79A-512F-43C5-9D0D-D827DC0A76E5}" type="presOf" srcId="{2BEB8D05-5289-4468-BAC7-0D79F4984D2B}" destId="{561CB271-EBE3-47D6-B79F-25C9B8718840}" srcOrd="0" destOrd="0" presId="urn:microsoft.com/office/officeart/2005/8/layout/default"/>
    <dgm:cxn modelId="{98D0E7C9-1C6C-4E0D-9CA0-E9A99322B461}" srcId="{62433AF0-9DB6-4F19-A992-932A4241237E}" destId="{D6255B44-0A0C-474C-A582-E0AE832DD89D}" srcOrd="5" destOrd="0" parTransId="{80DEB1F0-720E-45D7-A578-82BC2C272229}" sibTransId="{DB340D7C-B8D1-4CE5-A836-67ADBD62B2D1}"/>
    <dgm:cxn modelId="{DE2782D1-2AAB-41CE-9405-8B4F1E85C6BC}" type="presOf" srcId="{62433AF0-9DB6-4F19-A992-932A4241237E}" destId="{A9336F2F-93AA-4143-8018-2CDB3FB6BCB7}" srcOrd="0" destOrd="0" presId="urn:microsoft.com/office/officeart/2005/8/layout/default"/>
    <dgm:cxn modelId="{3BDE4BF6-707F-422E-97E1-F331139816C7}" type="presOf" srcId="{D6255B44-0A0C-474C-A582-E0AE832DD89D}" destId="{0923D574-FFDF-40A9-B225-2FD9A4BCF744}" srcOrd="0" destOrd="0" presId="urn:microsoft.com/office/officeart/2005/8/layout/default"/>
    <dgm:cxn modelId="{7A18E3FA-7C87-44AC-B540-208ACD80B32E}" srcId="{62433AF0-9DB6-4F19-A992-932A4241237E}" destId="{4C8AAA3E-A286-48B3-B307-1EE2D61EA710}" srcOrd="0" destOrd="0" parTransId="{1846C395-81A6-4EEB-B6BB-AFB3C5DD864E}" sibTransId="{29633A8D-C918-488F-ACDF-953C645BE72F}"/>
    <dgm:cxn modelId="{0FFADEFC-1B0C-4E05-8DAB-90902D8F61AD}" srcId="{62433AF0-9DB6-4F19-A992-932A4241237E}" destId="{A4F8D350-BDF4-4C77-9EF7-A2E26B4291A9}" srcOrd="4" destOrd="0" parTransId="{A4B007FC-85EB-4DC9-80EE-4374FD062B82}" sibTransId="{6A8CF7A9-5D97-486F-86C7-7C05E1EA7A3D}"/>
    <dgm:cxn modelId="{E8D3A974-E9EE-4993-A9A5-3CD12A8474FB}" type="presParOf" srcId="{A9336F2F-93AA-4143-8018-2CDB3FB6BCB7}" destId="{9E166B2D-F2E3-4612-A81F-CEE801B11FBF}" srcOrd="0" destOrd="0" presId="urn:microsoft.com/office/officeart/2005/8/layout/default"/>
    <dgm:cxn modelId="{A5ED1C1D-8693-4E01-8987-135C065EFC79}" type="presParOf" srcId="{A9336F2F-93AA-4143-8018-2CDB3FB6BCB7}" destId="{51D2CC35-08CC-47EE-AAC8-4FDCA764770C}" srcOrd="1" destOrd="0" presId="urn:microsoft.com/office/officeart/2005/8/layout/default"/>
    <dgm:cxn modelId="{79EF9DDB-A5FC-4831-ACE3-8116895D47A0}" type="presParOf" srcId="{A9336F2F-93AA-4143-8018-2CDB3FB6BCB7}" destId="{B5564288-D732-4259-9A7A-919E3F1E95D6}" srcOrd="2" destOrd="0" presId="urn:microsoft.com/office/officeart/2005/8/layout/default"/>
    <dgm:cxn modelId="{89023463-3FF0-41E6-ADA0-91DA0E114A5A}" type="presParOf" srcId="{A9336F2F-93AA-4143-8018-2CDB3FB6BCB7}" destId="{E9BDD435-0AD3-4510-94BF-FF65A3FE7089}" srcOrd="3" destOrd="0" presId="urn:microsoft.com/office/officeart/2005/8/layout/default"/>
    <dgm:cxn modelId="{2D638EC5-30DE-47B8-8C41-970BFCCDB145}" type="presParOf" srcId="{A9336F2F-93AA-4143-8018-2CDB3FB6BCB7}" destId="{5F937BC1-9040-4CC5-8D27-C0C3A41F5202}" srcOrd="4" destOrd="0" presId="urn:microsoft.com/office/officeart/2005/8/layout/default"/>
    <dgm:cxn modelId="{D2A83406-30D5-49D4-9E36-2023A7C15C7E}" type="presParOf" srcId="{A9336F2F-93AA-4143-8018-2CDB3FB6BCB7}" destId="{3FC17014-CA4E-46C7-8301-DFD53B50619E}" srcOrd="5" destOrd="0" presId="urn:microsoft.com/office/officeart/2005/8/layout/default"/>
    <dgm:cxn modelId="{9970A63D-A388-49B2-8F12-008C14C60B64}" type="presParOf" srcId="{A9336F2F-93AA-4143-8018-2CDB3FB6BCB7}" destId="{561CB271-EBE3-47D6-B79F-25C9B8718840}" srcOrd="6" destOrd="0" presId="urn:microsoft.com/office/officeart/2005/8/layout/default"/>
    <dgm:cxn modelId="{8386A7EF-5006-4917-8835-18EF01004578}" type="presParOf" srcId="{A9336F2F-93AA-4143-8018-2CDB3FB6BCB7}" destId="{F3BE57F9-9A6B-4909-91D7-675B8EB8518E}" srcOrd="7" destOrd="0" presId="urn:microsoft.com/office/officeart/2005/8/layout/default"/>
    <dgm:cxn modelId="{F2C47EF2-2826-4FFB-BFFD-91809D3502D2}" type="presParOf" srcId="{A9336F2F-93AA-4143-8018-2CDB3FB6BCB7}" destId="{C90DDB9E-4D1A-4EE7-AB7E-AF75F2697843}" srcOrd="8" destOrd="0" presId="urn:microsoft.com/office/officeart/2005/8/layout/default"/>
    <dgm:cxn modelId="{13CD32DA-F585-43DD-82A9-67D534B72DC0}" type="presParOf" srcId="{A9336F2F-93AA-4143-8018-2CDB3FB6BCB7}" destId="{7D606A65-5E70-45AF-BE54-5332B73EF32B}" srcOrd="9" destOrd="0" presId="urn:microsoft.com/office/officeart/2005/8/layout/default"/>
    <dgm:cxn modelId="{EEAE06D6-7610-4A0C-9EB6-4E9D501324B4}" type="presParOf" srcId="{A9336F2F-93AA-4143-8018-2CDB3FB6BCB7}" destId="{0923D574-FFDF-40A9-B225-2FD9A4BCF74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66B2D-F2E3-4612-A81F-CEE801B11FBF}">
      <dsp:nvSpPr>
        <dsp:cNvPr id="0" name=""/>
        <dsp:cNvSpPr/>
      </dsp:nvSpPr>
      <dsp:spPr>
        <a:xfrm>
          <a:off x="0" y="150434"/>
          <a:ext cx="3635099" cy="21810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b="1" kern="1200"/>
            <a:t>Building Relationships and Networks:</a:t>
          </a:r>
          <a:r>
            <a:rPr lang="en-IE" sz="1800" kern="1200"/>
            <a:t> Clubs and coaches are invested in young people, offering mentoring and stability. Experts in childcare and substance misuse are available, and there is an open parental attitude.</a:t>
          </a:r>
          <a:endParaRPr lang="en-US" sz="1800" kern="1200"/>
        </a:p>
      </dsp:txBody>
      <dsp:txXfrm>
        <a:off x="0" y="150434"/>
        <a:ext cx="3635099" cy="2181059"/>
      </dsp:txXfrm>
    </dsp:sp>
    <dsp:sp modelId="{B5564288-D732-4259-9A7A-919E3F1E95D6}">
      <dsp:nvSpPr>
        <dsp:cNvPr id="0" name=""/>
        <dsp:cNvSpPr/>
      </dsp:nvSpPr>
      <dsp:spPr>
        <a:xfrm>
          <a:off x="3998608" y="150434"/>
          <a:ext cx="3635099" cy="218105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b="1" kern="1200"/>
            <a:t>Sharing of Information:</a:t>
          </a:r>
          <a:r>
            <a:rPr lang="en-IE" sz="1800" kern="1200"/>
            <a:t> Positive training options and platforms for discussion are available through clubs and local media.</a:t>
          </a:r>
          <a:endParaRPr lang="en-US" sz="1800" kern="1200"/>
        </a:p>
      </dsp:txBody>
      <dsp:txXfrm>
        <a:off x="3998608" y="150434"/>
        <a:ext cx="3635099" cy="2181059"/>
      </dsp:txXfrm>
    </dsp:sp>
    <dsp:sp modelId="{5F937BC1-9040-4CC5-8D27-C0C3A41F5202}">
      <dsp:nvSpPr>
        <dsp:cNvPr id="0" name=""/>
        <dsp:cNvSpPr/>
      </dsp:nvSpPr>
      <dsp:spPr>
        <a:xfrm>
          <a:off x="7997217" y="150434"/>
          <a:ext cx="3635099" cy="218105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b="1" kern="1200"/>
            <a:t>Services and Supports:</a:t>
          </a:r>
          <a:r>
            <a:rPr lang="en-IE" sz="1800" kern="1200"/>
            <a:t> Expertise in childcare and substance misuse, safe environments in clubs, and support from national organizations like the GAA.</a:t>
          </a:r>
          <a:endParaRPr lang="en-US" sz="1800" kern="1200"/>
        </a:p>
      </dsp:txBody>
      <dsp:txXfrm>
        <a:off x="7997217" y="150434"/>
        <a:ext cx="3635099" cy="2181059"/>
      </dsp:txXfrm>
    </dsp:sp>
    <dsp:sp modelId="{561CB271-EBE3-47D6-B79F-25C9B8718840}">
      <dsp:nvSpPr>
        <dsp:cNvPr id="0" name=""/>
        <dsp:cNvSpPr/>
      </dsp:nvSpPr>
      <dsp:spPr>
        <a:xfrm>
          <a:off x="0" y="2695003"/>
          <a:ext cx="3635099" cy="218105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b="1" kern="1200"/>
            <a:t>Involvement in Activities:</a:t>
          </a:r>
          <a:r>
            <a:rPr lang="en-IE" sz="1800" kern="1200"/>
            <a:t> Keeping children busy with clubs and activities reduces substance misuse.</a:t>
          </a:r>
          <a:endParaRPr lang="en-US" sz="1800" kern="1200"/>
        </a:p>
      </dsp:txBody>
      <dsp:txXfrm>
        <a:off x="0" y="2695003"/>
        <a:ext cx="3635099" cy="2181059"/>
      </dsp:txXfrm>
    </dsp:sp>
    <dsp:sp modelId="{C90DDB9E-4D1A-4EE7-AB7E-AF75F2697843}">
      <dsp:nvSpPr>
        <dsp:cNvPr id="0" name=""/>
        <dsp:cNvSpPr/>
      </dsp:nvSpPr>
      <dsp:spPr>
        <a:xfrm>
          <a:off x="3998608" y="2695003"/>
          <a:ext cx="3635099" cy="2181059"/>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b="1" kern="1200"/>
            <a:t>Positive Power of Local Print Media:</a:t>
          </a:r>
          <a:r>
            <a:rPr lang="en-IE" sz="1800" kern="1200"/>
            <a:t> Local media is used to share community projects and promote positive actions.</a:t>
          </a:r>
          <a:endParaRPr lang="en-US" sz="1800" kern="1200"/>
        </a:p>
      </dsp:txBody>
      <dsp:txXfrm>
        <a:off x="3998608" y="2695003"/>
        <a:ext cx="3635099" cy="2181059"/>
      </dsp:txXfrm>
    </dsp:sp>
    <dsp:sp modelId="{0923D574-FFDF-40A9-B225-2FD9A4BCF744}">
      <dsp:nvSpPr>
        <dsp:cNvPr id="0" name=""/>
        <dsp:cNvSpPr/>
      </dsp:nvSpPr>
      <dsp:spPr>
        <a:xfrm>
          <a:off x="7997217" y="2695003"/>
          <a:ext cx="3635099" cy="21810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b="1" kern="1200"/>
            <a:t>Positive Talks and Sharing of Lived Experiences:</a:t>
          </a:r>
          <a:r>
            <a:rPr lang="en-IE" sz="1800" kern="1200"/>
            <a:t> Mentoring and sharing personal stories have a positive impact.</a:t>
          </a:r>
          <a:endParaRPr lang="en-US" sz="1800" kern="1200"/>
        </a:p>
      </dsp:txBody>
      <dsp:txXfrm>
        <a:off x="7997217" y="2695003"/>
        <a:ext cx="3635099" cy="21810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921D6-9DAB-7652-F39C-0E16FD310B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899C25A9-1D43-2CA3-FD4F-40613A8171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23EC678D-7159-75ED-A242-945A2D0281AB}"/>
              </a:ext>
            </a:extLst>
          </p:cNvPr>
          <p:cNvSpPr>
            <a:spLocks noGrp="1"/>
          </p:cNvSpPr>
          <p:nvPr>
            <p:ph type="dt" sz="half" idx="10"/>
          </p:nvPr>
        </p:nvSpPr>
        <p:spPr/>
        <p:txBody>
          <a:bodyPr/>
          <a:lstStyle/>
          <a:p>
            <a:fld id="{5427E586-9DCA-4BEC-AA94-796F28DA9A50}" type="datetimeFigureOut">
              <a:rPr lang="en-IE" smtClean="0"/>
              <a:t>05/03/2025</a:t>
            </a:fld>
            <a:endParaRPr lang="en-IE"/>
          </a:p>
        </p:txBody>
      </p:sp>
      <p:sp>
        <p:nvSpPr>
          <p:cNvPr id="5" name="Footer Placeholder 4">
            <a:extLst>
              <a:ext uri="{FF2B5EF4-FFF2-40B4-BE49-F238E27FC236}">
                <a16:creationId xmlns:a16="http://schemas.microsoft.com/office/drawing/2014/main" id="{F02320D2-4491-7D29-FE8B-2FEBC05CFEC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10A3B42-FA25-568E-8361-69C43E81E015}"/>
              </a:ext>
            </a:extLst>
          </p:cNvPr>
          <p:cNvSpPr>
            <a:spLocks noGrp="1"/>
          </p:cNvSpPr>
          <p:nvPr>
            <p:ph type="sldNum" sz="quarter" idx="12"/>
          </p:nvPr>
        </p:nvSpPr>
        <p:spPr/>
        <p:txBody>
          <a:bodyPr/>
          <a:lstStyle/>
          <a:p>
            <a:fld id="{7E1A285A-3DF8-42EF-9734-660EEFE2631F}" type="slidenum">
              <a:rPr lang="en-IE" smtClean="0"/>
              <a:t>‹#›</a:t>
            </a:fld>
            <a:endParaRPr lang="en-IE"/>
          </a:p>
        </p:txBody>
      </p:sp>
    </p:spTree>
    <p:extLst>
      <p:ext uri="{BB962C8B-B14F-4D97-AF65-F5344CB8AC3E}">
        <p14:creationId xmlns:p14="http://schemas.microsoft.com/office/powerpoint/2010/main" val="22572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E7A97-B08A-CA2A-542A-D1DE35A83BEE}"/>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F858B47-B075-B12E-545E-0DF0B53AE1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A5D304A-2590-57F6-A42F-B099FC63B1B2}"/>
              </a:ext>
            </a:extLst>
          </p:cNvPr>
          <p:cNvSpPr>
            <a:spLocks noGrp="1"/>
          </p:cNvSpPr>
          <p:nvPr>
            <p:ph type="dt" sz="half" idx="10"/>
          </p:nvPr>
        </p:nvSpPr>
        <p:spPr/>
        <p:txBody>
          <a:bodyPr/>
          <a:lstStyle/>
          <a:p>
            <a:fld id="{5427E586-9DCA-4BEC-AA94-796F28DA9A50}" type="datetimeFigureOut">
              <a:rPr lang="en-IE" smtClean="0"/>
              <a:t>05/03/2025</a:t>
            </a:fld>
            <a:endParaRPr lang="en-IE"/>
          </a:p>
        </p:txBody>
      </p:sp>
      <p:sp>
        <p:nvSpPr>
          <p:cNvPr id="5" name="Footer Placeholder 4">
            <a:extLst>
              <a:ext uri="{FF2B5EF4-FFF2-40B4-BE49-F238E27FC236}">
                <a16:creationId xmlns:a16="http://schemas.microsoft.com/office/drawing/2014/main" id="{857A5ABD-CF4B-058A-A47D-7A93FDFB1C9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8AD759D-B02E-64E4-6C0B-3E356D04230E}"/>
              </a:ext>
            </a:extLst>
          </p:cNvPr>
          <p:cNvSpPr>
            <a:spLocks noGrp="1"/>
          </p:cNvSpPr>
          <p:nvPr>
            <p:ph type="sldNum" sz="quarter" idx="12"/>
          </p:nvPr>
        </p:nvSpPr>
        <p:spPr/>
        <p:txBody>
          <a:bodyPr/>
          <a:lstStyle/>
          <a:p>
            <a:fld id="{7E1A285A-3DF8-42EF-9734-660EEFE2631F}" type="slidenum">
              <a:rPr lang="en-IE" smtClean="0"/>
              <a:t>‹#›</a:t>
            </a:fld>
            <a:endParaRPr lang="en-IE"/>
          </a:p>
        </p:txBody>
      </p:sp>
    </p:spTree>
    <p:extLst>
      <p:ext uri="{BB962C8B-B14F-4D97-AF65-F5344CB8AC3E}">
        <p14:creationId xmlns:p14="http://schemas.microsoft.com/office/powerpoint/2010/main" val="112007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60A29E-1880-D214-F814-FADC22C7F0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487365D-842D-3927-56B4-714BBB250D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B285C67-A934-FDB6-0939-B1916ACDA9F9}"/>
              </a:ext>
            </a:extLst>
          </p:cNvPr>
          <p:cNvSpPr>
            <a:spLocks noGrp="1"/>
          </p:cNvSpPr>
          <p:nvPr>
            <p:ph type="dt" sz="half" idx="10"/>
          </p:nvPr>
        </p:nvSpPr>
        <p:spPr/>
        <p:txBody>
          <a:bodyPr/>
          <a:lstStyle/>
          <a:p>
            <a:fld id="{5427E586-9DCA-4BEC-AA94-796F28DA9A50}" type="datetimeFigureOut">
              <a:rPr lang="en-IE" smtClean="0"/>
              <a:t>05/03/2025</a:t>
            </a:fld>
            <a:endParaRPr lang="en-IE"/>
          </a:p>
        </p:txBody>
      </p:sp>
      <p:sp>
        <p:nvSpPr>
          <p:cNvPr id="5" name="Footer Placeholder 4">
            <a:extLst>
              <a:ext uri="{FF2B5EF4-FFF2-40B4-BE49-F238E27FC236}">
                <a16:creationId xmlns:a16="http://schemas.microsoft.com/office/drawing/2014/main" id="{36C777A8-5E02-CA6F-944E-C22C1641E4A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256BC6F-421A-6025-74C0-0CFFE603F830}"/>
              </a:ext>
            </a:extLst>
          </p:cNvPr>
          <p:cNvSpPr>
            <a:spLocks noGrp="1"/>
          </p:cNvSpPr>
          <p:nvPr>
            <p:ph type="sldNum" sz="quarter" idx="12"/>
          </p:nvPr>
        </p:nvSpPr>
        <p:spPr/>
        <p:txBody>
          <a:bodyPr/>
          <a:lstStyle/>
          <a:p>
            <a:fld id="{7E1A285A-3DF8-42EF-9734-660EEFE2631F}" type="slidenum">
              <a:rPr lang="en-IE" smtClean="0"/>
              <a:t>‹#›</a:t>
            </a:fld>
            <a:endParaRPr lang="en-IE"/>
          </a:p>
        </p:txBody>
      </p:sp>
    </p:spTree>
    <p:extLst>
      <p:ext uri="{BB962C8B-B14F-4D97-AF65-F5344CB8AC3E}">
        <p14:creationId xmlns:p14="http://schemas.microsoft.com/office/powerpoint/2010/main" val="15664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1B7D9-86C2-3265-A9EE-B18AA8F7DBA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841B810-7FFB-9DDE-AF7E-CDBAA43C7D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0F80870-AC61-85FC-3DF7-B59F3A949A17}"/>
              </a:ext>
            </a:extLst>
          </p:cNvPr>
          <p:cNvSpPr>
            <a:spLocks noGrp="1"/>
          </p:cNvSpPr>
          <p:nvPr>
            <p:ph type="dt" sz="half" idx="10"/>
          </p:nvPr>
        </p:nvSpPr>
        <p:spPr/>
        <p:txBody>
          <a:bodyPr/>
          <a:lstStyle/>
          <a:p>
            <a:fld id="{5427E586-9DCA-4BEC-AA94-796F28DA9A50}" type="datetimeFigureOut">
              <a:rPr lang="en-IE" smtClean="0"/>
              <a:t>05/03/2025</a:t>
            </a:fld>
            <a:endParaRPr lang="en-IE"/>
          </a:p>
        </p:txBody>
      </p:sp>
      <p:sp>
        <p:nvSpPr>
          <p:cNvPr id="5" name="Footer Placeholder 4">
            <a:extLst>
              <a:ext uri="{FF2B5EF4-FFF2-40B4-BE49-F238E27FC236}">
                <a16:creationId xmlns:a16="http://schemas.microsoft.com/office/drawing/2014/main" id="{2E592AB3-4986-DA3C-B6E0-179F50C525A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9926554-77DC-A0F3-8C70-5CF076C30980}"/>
              </a:ext>
            </a:extLst>
          </p:cNvPr>
          <p:cNvSpPr>
            <a:spLocks noGrp="1"/>
          </p:cNvSpPr>
          <p:nvPr>
            <p:ph type="sldNum" sz="quarter" idx="12"/>
          </p:nvPr>
        </p:nvSpPr>
        <p:spPr/>
        <p:txBody>
          <a:bodyPr/>
          <a:lstStyle/>
          <a:p>
            <a:fld id="{7E1A285A-3DF8-42EF-9734-660EEFE2631F}" type="slidenum">
              <a:rPr lang="en-IE" smtClean="0"/>
              <a:t>‹#›</a:t>
            </a:fld>
            <a:endParaRPr lang="en-IE"/>
          </a:p>
        </p:txBody>
      </p:sp>
    </p:spTree>
    <p:extLst>
      <p:ext uri="{BB962C8B-B14F-4D97-AF65-F5344CB8AC3E}">
        <p14:creationId xmlns:p14="http://schemas.microsoft.com/office/powerpoint/2010/main" val="388868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AE2F-B43F-1B11-8A6A-79AE8BA1FA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1633D15-3F98-61B3-5FD6-FCFA1500EB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0AA10F-64C0-63FC-2D71-8847B93AFEF3}"/>
              </a:ext>
            </a:extLst>
          </p:cNvPr>
          <p:cNvSpPr>
            <a:spLocks noGrp="1"/>
          </p:cNvSpPr>
          <p:nvPr>
            <p:ph type="dt" sz="half" idx="10"/>
          </p:nvPr>
        </p:nvSpPr>
        <p:spPr/>
        <p:txBody>
          <a:bodyPr/>
          <a:lstStyle/>
          <a:p>
            <a:fld id="{5427E586-9DCA-4BEC-AA94-796F28DA9A50}" type="datetimeFigureOut">
              <a:rPr lang="en-IE" smtClean="0"/>
              <a:t>05/03/2025</a:t>
            </a:fld>
            <a:endParaRPr lang="en-IE"/>
          </a:p>
        </p:txBody>
      </p:sp>
      <p:sp>
        <p:nvSpPr>
          <p:cNvPr id="5" name="Footer Placeholder 4">
            <a:extLst>
              <a:ext uri="{FF2B5EF4-FFF2-40B4-BE49-F238E27FC236}">
                <a16:creationId xmlns:a16="http://schemas.microsoft.com/office/drawing/2014/main" id="{6C8F9EB6-2510-296B-708D-DCAA15C12EB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41B8077-F2AD-35DE-07B2-3505B2811897}"/>
              </a:ext>
            </a:extLst>
          </p:cNvPr>
          <p:cNvSpPr>
            <a:spLocks noGrp="1"/>
          </p:cNvSpPr>
          <p:nvPr>
            <p:ph type="sldNum" sz="quarter" idx="12"/>
          </p:nvPr>
        </p:nvSpPr>
        <p:spPr/>
        <p:txBody>
          <a:bodyPr/>
          <a:lstStyle/>
          <a:p>
            <a:fld id="{7E1A285A-3DF8-42EF-9734-660EEFE2631F}" type="slidenum">
              <a:rPr lang="en-IE" smtClean="0"/>
              <a:t>‹#›</a:t>
            </a:fld>
            <a:endParaRPr lang="en-IE"/>
          </a:p>
        </p:txBody>
      </p:sp>
    </p:spTree>
    <p:extLst>
      <p:ext uri="{BB962C8B-B14F-4D97-AF65-F5344CB8AC3E}">
        <p14:creationId xmlns:p14="http://schemas.microsoft.com/office/powerpoint/2010/main" val="16269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E4119-3647-4DF7-850A-FBFB55CF803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6850F11-C81C-2B97-B63F-D86AE0571C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6FE0DD27-9D6B-38BA-FCC9-EE067450C0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ED48983E-6F32-FBE8-6687-5DF066ABEC00}"/>
              </a:ext>
            </a:extLst>
          </p:cNvPr>
          <p:cNvSpPr>
            <a:spLocks noGrp="1"/>
          </p:cNvSpPr>
          <p:nvPr>
            <p:ph type="dt" sz="half" idx="10"/>
          </p:nvPr>
        </p:nvSpPr>
        <p:spPr/>
        <p:txBody>
          <a:bodyPr/>
          <a:lstStyle/>
          <a:p>
            <a:fld id="{5427E586-9DCA-4BEC-AA94-796F28DA9A50}" type="datetimeFigureOut">
              <a:rPr lang="en-IE" smtClean="0"/>
              <a:t>05/03/2025</a:t>
            </a:fld>
            <a:endParaRPr lang="en-IE"/>
          </a:p>
        </p:txBody>
      </p:sp>
      <p:sp>
        <p:nvSpPr>
          <p:cNvPr id="6" name="Footer Placeholder 5">
            <a:extLst>
              <a:ext uri="{FF2B5EF4-FFF2-40B4-BE49-F238E27FC236}">
                <a16:creationId xmlns:a16="http://schemas.microsoft.com/office/drawing/2014/main" id="{44F11D50-2ED7-310A-0E66-B0CEF7E97DC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65E41EE-33A0-50A5-DB70-08184180BD37}"/>
              </a:ext>
            </a:extLst>
          </p:cNvPr>
          <p:cNvSpPr>
            <a:spLocks noGrp="1"/>
          </p:cNvSpPr>
          <p:nvPr>
            <p:ph type="sldNum" sz="quarter" idx="12"/>
          </p:nvPr>
        </p:nvSpPr>
        <p:spPr/>
        <p:txBody>
          <a:bodyPr/>
          <a:lstStyle/>
          <a:p>
            <a:fld id="{7E1A285A-3DF8-42EF-9734-660EEFE2631F}" type="slidenum">
              <a:rPr lang="en-IE" smtClean="0"/>
              <a:t>‹#›</a:t>
            </a:fld>
            <a:endParaRPr lang="en-IE"/>
          </a:p>
        </p:txBody>
      </p:sp>
    </p:spTree>
    <p:extLst>
      <p:ext uri="{BB962C8B-B14F-4D97-AF65-F5344CB8AC3E}">
        <p14:creationId xmlns:p14="http://schemas.microsoft.com/office/powerpoint/2010/main" val="181318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D331C-3C3A-3AEA-4DFC-9D1FF864B759}"/>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F628361-4A44-7393-CF2A-E369AC6E8B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DF9CED-E707-2548-296E-2F91336431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2CA5B768-A9EF-C197-23AE-EA9DE4FDFE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074B6A-0B01-D9DF-EDD8-1728F6A4B7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6CDEBDF4-83C2-DB58-7C44-ACE55BDC9375}"/>
              </a:ext>
            </a:extLst>
          </p:cNvPr>
          <p:cNvSpPr>
            <a:spLocks noGrp="1"/>
          </p:cNvSpPr>
          <p:nvPr>
            <p:ph type="dt" sz="half" idx="10"/>
          </p:nvPr>
        </p:nvSpPr>
        <p:spPr/>
        <p:txBody>
          <a:bodyPr/>
          <a:lstStyle/>
          <a:p>
            <a:fld id="{5427E586-9DCA-4BEC-AA94-796F28DA9A50}" type="datetimeFigureOut">
              <a:rPr lang="en-IE" smtClean="0"/>
              <a:t>05/03/2025</a:t>
            </a:fld>
            <a:endParaRPr lang="en-IE"/>
          </a:p>
        </p:txBody>
      </p:sp>
      <p:sp>
        <p:nvSpPr>
          <p:cNvPr id="8" name="Footer Placeholder 7">
            <a:extLst>
              <a:ext uri="{FF2B5EF4-FFF2-40B4-BE49-F238E27FC236}">
                <a16:creationId xmlns:a16="http://schemas.microsoft.com/office/drawing/2014/main" id="{0A47A497-C031-1CA0-17EF-FFA6CD6C7C89}"/>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A64EF404-E612-E55D-8169-8D05DB6DCE0B}"/>
              </a:ext>
            </a:extLst>
          </p:cNvPr>
          <p:cNvSpPr>
            <a:spLocks noGrp="1"/>
          </p:cNvSpPr>
          <p:nvPr>
            <p:ph type="sldNum" sz="quarter" idx="12"/>
          </p:nvPr>
        </p:nvSpPr>
        <p:spPr/>
        <p:txBody>
          <a:bodyPr/>
          <a:lstStyle/>
          <a:p>
            <a:fld id="{7E1A285A-3DF8-42EF-9734-660EEFE2631F}" type="slidenum">
              <a:rPr lang="en-IE" smtClean="0"/>
              <a:t>‹#›</a:t>
            </a:fld>
            <a:endParaRPr lang="en-IE"/>
          </a:p>
        </p:txBody>
      </p:sp>
    </p:spTree>
    <p:extLst>
      <p:ext uri="{BB962C8B-B14F-4D97-AF65-F5344CB8AC3E}">
        <p14:creationId xmlns:p14="http://schemas.microsoft.com/office/powerpoint/2010/main" val="116446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B936F-FBFC-DE01-52D8-3B25AC547ADA}"/>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5A4010AF-8774-6FE6-BD89-1C4EA55E067F}"/>
              </a:ext>
            </a:extLst>
          </p:cNvPr>
          <p:cNvSpPr>
            <a:spLocks noGrp="1"/>
          </p:cNvSpPr>
          <p:nvPr>
            <p:ph type="dt" sz="half" idx="10"/>
          </p:nvPr>
        </p:nvSpPr>
        <p:spPr/>
        <p:txBody>
          <a:bodyPr/>
          <a:lstStyle/>
          <a:p>
            <a:fld id="{5427E586-9DCA-4BEC-AA94-796F28DA9A50}" type="datetimeFigureOut">
              <a:rPr lang="en-IE" smtClean="0"/>
              <a:t>05/03/2025</a:t>
            </a:fld>
            <a:endParaRPr lang="en-IE"/>
          </a:p>
        </p:txBody>
      </p:sp>
      <p:sp>
        <p:nvSpPr>
          <p:cNvPr id="4" name="Footer Placeholder 3">
            <a:extLst>
              <a:ext uri="{FF2B5EF4-FFF2-40B4-BE49-F238E27FC236}">
                <a16:creationId xmlns:a16="http://schemas.microsoft.com/office/drawing/2014/main" id="{7A592ED2-070A-4CF8-0731-DD1E8C610FD1}"/>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D0EED6D3-4496-D0D2-37AE-4C2D9BF9E83D}"/>
              </a:ext>
            </a:extLst>
          </p:cNvPr>
          <p:cNvSpPr>
            <a:spLocks noGrp="1"/>
          </p:cNvSpPr>
          <p:nvPr>
            <p:ph type="sldNum" sz="quarter" idx="12"/>
          </p:nvPr>
        </p:nvSpPr>
        <p:spPr/>
        <p:txBody>
          <a:bodyPr/>
          <a:lstStyle/>
          <a:p>
            <a:fld id="{7E1A285A-3DF8-42EF-9734-660EEFE2631F}" type="slidenum">
              <a:rPr lang="en-IE" smtClean="0"/>
              <a:t>‹#›</a:t>
            </a:fld>
            <a:endParaRPr lang="en-IE"/>
          </a:p>
        </p:txBody>
      </p:sp>
    </p:spTree>
    <p:extLst>
      <p:ext uri="{BB962C8B-B14F-4D97-AF65-F5344CB8AC3E}">
        <p14:creationId xmlns:p14="http://schemas.microsoft.com/office/powerpoint/2010/main" val="205626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C46F2D-9643-3F78-A499-5AA03A542719}"/>
              </a:ext>
            </a:extLst>
          </p:cNvPr>
          <p:cNvSpPr>
            <a:spLocks noGrp="1"/>
          </p:cNvSpPr>
          <p:nvPr>
            <p:ph type="dt" sz="half" idx="10"/>
          </p:nvPr>
        </p:nvSpPr>
        <p:spPr/>
        <p:txBody>
          <a:bodyPr/>
          <a:lstStyle/>
          <a:p>
            <a:fld id="{5427E586-9DCA-4BEC-AA94-796F28DA9A50}" type="datetimeFigureOut">
              <a:rPr lang="en-IE" smtClean="0"/>
              <a:t>05/03/2025</a:t>
            </a:fld>
            <a:endParaRPr lang="en-IE"/>
          </a:p>
        </p:txBody>
      </p:sp>
      <p:sp>
        <p:nvSpPr>
          <p:cNvPr id="3" name="Footer Placeholder 2">
            <a:extLst>
              <a:ext uri="{FF2B5EF4-FFF2-40B4-BE49-F238E27FC236}">
                <a16:creationId xmlns:a16="http://schemas.microsoft.com/office/drawing/2014/main" id="{9779FB48-77AC-B196-C6D7-4D0EE89859D2}"/>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091DE877-24EC-A54B-ECA4-BEF950F10948}"/>
              </a:ext>
            </a:extLst>
          </p:cNvPr>
          <p:cNvSpPr>
            <a:spLocks noGrp="1"/>
          </p:cNvSpPr>
          <p:nvPr>
            <p:ph type="sldNum" sz="quarter" idx="12"/>
          </p:nvPr>
        </p:nvSpPr>
        <p:spPr/>
        <p:txBody>
          <a:bodyPr/>
          <a:lstStyle/>
          <a:p>
            <a:fld id="{7E1A285A-3DF8-42EF-9734-660EEFE2631F}" type="slidenum">
              <a:rPr lang="en-IE" smtClean="0"/>
              <a:t>‹#›</a:t>
            </a:fld>
            <a:endParaRPr lang="en-IE"/>
          </a:p>
        </p:txBody>
      </p:sp>
    </p:spTree>
    <p:extLst>
      <p:ext uri="{BB962C8B-B14F-4D97-AF65-F5344CB8AC3E}">
        <p14:creationId xmlns:p14="http://schemas.microsoft.com/office/powerpoint/2010/main" val="412873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17FFD-C3A1-67F2-F59A-6F23E92736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12EF16F6-D5F0-F2A5-017E-B8D12C6450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9D60CF7-126B-1F14-710F-B8B3966E9D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FFEB2F-E1CA-E45B-6E11-84C4B4D78BB1}"/>
              </a:ext>
            </a:extLst>
          </p:cNvPr>
          <p:cNvSpPr>
            <a:spLocks noGrp="1"/>
          </p:cNvSpPr>
          <p:nvPr>
            <p:ph type="dt" sz="half" idx="10"/>
          </p:nvPr>
        </p:nvSpPr>
        <p:spPr/>
        <p:txBody>
          <a:bodyPr/>
          <a:lstStyle/>
          <a:p>
            <a:fld id="{5427E586-9DCA-4BEC-AA94-796F28DA9A50}" type="datetimeFigureOut">
              <a:rPr lang="en-IE" smtClean="0"/>
              <a:t>05/03/2025</a:t>
            </a:fld>
            <a:endParaRPr lang="en-IE"/>
          </a:p>
        </p:txBody>
      </p:sp>
      <p:sp>
        <p:nvSpPr>
          <p:cNvPr id="6" name="Footer Placeholder 5">
            <a:extLst>
              <a:ext uri="{FF2B5EF4-FFF2-40B4-BE49-F238E27FC236}">
                <a16:creationId xmlns:a16="http://schemas.microsoft.com/office/drawing/2014/main" id="{E827E210-7DFD-3F6A-94C5-E031E334853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852D86A-2E6D-D33D-5AF8-2D3157670B0E}"/>
              </a:ext>
            </a:extLst>
          </p:cNvPr>
          <p:cNvSpPr>
            <a:spLocks noGrp="1"/>
          </p:cNvSpPr>
          <p:nvPr>
            <p:ph type="sldNum" sz="quarter" idx="12"/>
          </p:nvPr>
        </p:nvSpPr>
        <p:spPr/>
        <p:txBody>
          <a:bodyPr/>
          <a:lstStyle/>
          <a:p>
            <a:fld id="{7E1A285A-3DF8-42EF-9734-660EEFE2631F}" type="slidenum">
              <a:rPr lang="en-IE" smtClean="0"/>
              <a:t>‹#›</a:t>
            </a:fld>
            <a:endParaRPr lang="en-IE"/>
          </a:p>
        </p:txBody>
      </p:sp>
    </p:spTree>
    <p:extLst>
      <p:ext uri="{BB962C8B-B14F-4D97-AF65-F5344CB8AC3E}">
        <p14:creationId xmlns:p14="http://schemas.microsoft.com/office/powerpoint/2010/main" val="173082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13FC-2C51-E50C-EEAC-A3F6F5877A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613E9522-32E4-7A5E-0BDB-7F7D9B121A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5775C562-E1D0-72B0-5325-3183BFBE62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9776B6-DDCE-C4B5-7912-E7C97A6FEB56}"/>
              </a:ext>
            </a:extLst>
          </p:cNvPr>
          <p:cNvSpPr>
            <a:spLocks noGrp="1"/>
          </p:cNvSpPr>
          <p:nvPr>
            <p:ph type="dt" sz="half" idx="10"/>
          </p:nvPr>
        </p:nvSpPr>
        <p:spPr/>
        <p:txBody>
          <a:bodyPr/>
          <a:lstStyle/>
          <a:p>
            <a:fld id="{5427E586-9DCA-4BEC-AA94-796F28DA9A50}" type="datetimeFigureOut">
              <a:rPr lang="en-IE" smtClean="0"/>
              <a:t>05/03/2025</a:t>
            </a:fld>
            <a:endParaRPr lang="en-IE"/>
          </a:p>
        </p:txBody>
      </p:sp>
      <p:sp>
        <p:nvSpPr>
          <p:cNvPr id="6" name="Footer Placeholder 5">
            <a:extLst>
              <a:ext uri="{FF2B5EF4-FFF2-40B4-BE49-F238E27FC236}">
                <a16:creationId xmlns:a16="http://schemas.microsoft.com/office/drawing/2014/main" id="{154FF285-6EFA-AA48-4B01-0B3B5296968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99BB12D-D276-8697-ACB8-1FA00730FF38}"/>
              </a:ext>
            </a:extLst>
          </p:cNvPr>
          <p:cNvSpPr>
            <a:spLocks noGrp="1"/>
          </p:cNvSpPr>
          <p:nvPr>
            <p:ph type="sldNum" sz="quarter" idx="12"/>
          </p:nvPr>
        </p:nvSpPr>
        <p:spPr/>
        <p:txBody>
          <a:bodyPr/>
          <a:lstStyle/>
          <a:p>
            <a:fld id="{7E1A285A-3DF8-42EF-9734-660EEFE2631F}" type="slidenum">
              <a:rPr lang="en-IE" smtClean="0"/>
              <a:t>‹#›</a:t>
            </a:fld>
            <a:endParaRPr lang="en-IE"/>
          </a:p>
        </p:txBody>
      </p:sp>
    </p:spTree>
    <p:extLst>
      <p:ext uri="{BB962C8B-B14F-4D97-AF65-F5344CB8AC3E}">
        <p14:creationId xmlns:p14="http://schemas.microsoft.com/office/powerpoint/2010/main" val="146868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BAF30D-ABB1-3794-EE20-9074DEF9E4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232E91E-D7AA-1A6A-29C3-CC8D36EF95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5CF071C-14BB-4E5A-91EA-C70B645826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427E586-9DCA-4BEC-AA94-796F28DA9A50}" type="datetimeFigureOut">
              <a:rPr lang="en-IE" smtClean="0"/>
              <a:t>05/03/2025</a:t>
            </a:fld>
            <a:endParaRPr lang="en-IE"/>
          </a:p>
        </p:txBody>
      </p:sp>
      <p:sp>
        <p:nvSpPr>
          <p:cNvPr id="5" name="Footer Placeholder 4">
            <a:extLst>
              <a:ext uri="{FF2B5EF4-FFF2-40B4-BE49-F238E27FC236}">
                <a16:creationId xmlns:a16="http://schemas.microsoft.com/office/drawing/2014/main" id="{0BC708D9-6102-3EFD-A6D4-CB7A2236C9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8BB219C7-6275-6A5A-F51C-531D5FA9E8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E1A285A-3DF8-42EF-9734-660EEFE2631F}" type="slidenum">
              <a:rPr lang="en-IE" smtClean="0"/>
              <a:t>‹#›</a:t>
            </a:fld>
            <a:endParaRPr lang="en-IE"/>
          </a:p>
        </p:txBody>
      </p:sp>
    </p:spTree>
    <p:extLst>
      <p:ext uri="{BB962C8B-B14F-4D97-AF65-F5344CB8AC3E}">
        <p14:creationId xmlns:p14="http://schemas.microsoft.com/office/powerpoint/2010/main" val="876379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C0749D4-5D79-415F-A4FE-C04AA9FAF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8C1EE2C-97A4-4801-8BC8-9D18F259B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30F5BF-E8DF-DC08-B52F-92937AC87706}"/>
              </a:ext>
            </a:extLst>
          </p:cNvPr>
          <p:cNvSpPr>
            <a:spLocks noGrp="1"/>
          </p:cNvSpPr>
          <p:nvPr>
            <p:ph type="ctrTitle"/>
          </p:nvPr>
        </p:nvSpPr>
        <p:spPr>
          <a:xfrm>
            <a:off x="-5375" y="4025925"/>
            <a:ext cx="12036199" cy="1044519"/>
          </a:xfrm>
        </p:spPr>
        <p:txBody>
          <a:bodyPr>
            <a:normAutofit/>
          </a:bodyPr>
          <a:lstStyle/>
          <a:p>
            <a:pPr algn="l"/>
            <a:r>
              <a:rPr lang="en-IE" sz="2800" b="1" dirty="0"/>
              <a:t>What does Clonmel have to say about substance misuse in our town?</a:t>
            </a:r>
          </a:p>
        </p:txBody>
      </p:sp>
      <p:sp>
        <p:nvSpPr>
          <p:cNvPr id="3" name="Subtitle 2">
            <a:extLst>
              <a:ext uri="{FF2B5EF4-FFF2-40B4-BE49-F238E27FC236}">
                <a16:creationId xmlns:a16="http://schemas.microsoft.com/office/drawing/2014/main" id="{B7CEEEF6-4494-7D0D-A836-CDD699E62131}"/>
              </a:ext>
            </a:extLst>
          </p:cNvPr>
          <p:cNvSpPr>
            <a:spLocks noGrp="1"/>
          </p:cNvSpPr>
          <p:nvPr>
            <p:ph type="subTitle" idx="1"/>
          </p:nvPr>
        </p:nvSpPr>
        <p:spPr>
          <a:xfrm>
            <a:off x="9935768" y="5080033"/>
            <a:ext cx="9405991" cy="460047"/>
          </a:xfrm>
        </p:spPr>
        <p:txBody>
          <a:bodyPr vert="horz" lIns="91440" tIns="45720" rIns="91440" bIns="45720" rtlCol="0" anchor="t">
            <a:noAutofit/>
          </a:bodyPr>
          <a:lstStyle/>
          <a:p>
            <a:pPr algn="l"/>
            <a:r>
              <a:rPr lang="en-IE" sz="2000" dirty="0"/>
              <a:t>March 5th 2025</a:t>
            </a:r>
            <a:endParaRPr lang="en-US" sz="2000"/>
          </a:p>
          <a:p>
            <a:pPr algn="l"/>
            <a:r>
              <a:rPr lang="en-IE" sz="2000" dirty="0"/>
              <a:t>Dr Marie Walsh</a:t>
            </a:r>
          </a:p>
        </p:txBody>
      </p:sp>
      <p:pic>
        <p:nvPicPr>
          <p:cNvPr id="6" name="Picture 5">
            <a:extLst>
              <a:ext uri="{FF2B5EF4-FFF2-40B4-BE49-F238E27FC236}">
                <a16:creationId xmlns:a16="http://schemas.microsoft.com/office/drawing/2014/main" id="{C7BB8121-1D6B-0B69-1EF4-C514B8A0943C}"/>
              </a:ext>
            </a:extLst>
          </p:cNvPr>
          <p:cNvPicPr>
            <a:picLocks noChangeAspect="1"/>
          </p:cNvPicPr>
          <p:nvPr/>
        </p:nvPicPr>
        <p:blipFill>
          <a:blip r:embed="rId2"/>
          <a:srcRect l="18580" r="17625" b="1"/>
          <a:stretch/>
        </p:blipFill>
        <p:spPr>
          <a:xfrm>
            <a:off x="20" y="10"/>
            <a:ext cx="6011314" cy="4035701"/>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p:spPr>
      </p:pic>
      <p:pic>
        <p:nvPicPr>
          <p:cNvPr id="5" name="Picture 4" descr="A group of people in kayaks on a river surrounded by trees&#10;&#10;Description automatically generated">
            <a:extLst>
              <a:ext uri="{FF2B5EF4-FFF2-40B4-BE49-F238E27FC236}">
                <a16:creationId xmlns:a16="http://schemas.microsoft.com/office/drawing/2014/main" id="{732E8ED4-A8E7-B224-83FD-4EBC87277DBA}"/>
              </a:ext>
            </a:extLst>
          </p:cNvPr>
          <p:cNvPicPr>
            <a:picLocks noChangeAspect="1"/>
          </p:cNvPicPr>
          <p:nvPr/>
        </p:nvPicPr>
        <p:blipFill>
          <a:blip r:embed="rId3"/>
          <a:srcRect r="16195" b="-1"/>
          <a:stretch/>
        </p:blipFill>
        <p:spPr>
          <a:xfrm>
            <a:off x="6011334" y="945"/>
            <a:ext cx="6180666" cy="4613679"/>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p:spPr>
      </p:pic>
      <p:pic>
        <p:nvPicPr>
          <p:cNvPr id="4" name="Picture 3" descr="A close-up of a logo&#10;&#10;Description automatically generated">
            <a:extLst>
              <a:ext uri="{FF2B5EF4-FFF2-40B4-BE49-F238E27FC236}">
                <a16:creationId xmlns:a16="http://schemas.microsoft.com/office/drawing/2014/main" id="{369EAF47-0A39-2201-8F9C-F29B6A540429}"/>
              </a:ext>
            </a:extLst>
          </p:cNvPr>
          <p:cNvPicPr>
            <a:picLocks noChangeAspect="1"/>
          </p:cNvPicPr>
          <p:nvPr/>
        </p:nvPicPr>
        <p:blipFill>
          <a:blip r:embed="rId4"/>
          <a:stretch>
            <a:fillRect/>
          </a:stretch>
        </p:blipFill>
        <p:spPr>
          <a:xfrm>
            <a:off x="0" y="5881261"/>
            <a:ext cx="12192000" cy="975817"/>
          </a:xfrm>
          <a:prstGeom prst="rect">
            <a:avLst/>
          </a:prstGeom>
        </p:spPr>
      </p:pic>
    </p:spTree>
    <p:extLst>
      <p:ext uri="{BB962C8B-B14F-4D97-AF65-F5344CB8AC3E}">
        <p14:creationId xmlns:p14="http://schemas.microsoft.com/office/powerpoint/2010/main" val="129464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79DDB-E479-9415-35CD-81580CC57FDD}"/>
              </a:ext>
            </a:extLst>
          </p:cNvPr>
          <p:cNvSpPr>
            <a:spLocks noGrp="1"/>
          </p:cNvSpPr>
          <p:nvPr>
            <p:ph type="title"/>
          </p:nvPr>
        </p:nvSpPr>
        <p:spPr>
          <a:solidFill>
            <a:srgbClr val="FF8CF7"/>
          </a:solidFill>
        </p:spPr>
        <p:txBody>
          <a:bodyPr/>
          <a:lstStyle/>
          <a:p>
            <a:r>
              <a:rPr lang="en-GB" dirty="0"/>
              <a:t>Priority 4: Increase Gardai Presence and Improve </a:t>
            </a:r>
            <a:r>
              <a:rPr lang="en-GB" dirty="0" err="1"/>
              <a:t>Legisation</a:t>
            </a:r>
          </a:p>
        </p:txBody>
      </p:sp>
      <p:sp>
        <p:nvSpPr>
          <p:cNvPr id="3" name="Content Placeholder 2">
            <a:extLst>
              <a:ext uri="{FF2B5EF4-FFF2-40B4-BE49-F238E27FC236}">
                <a16:creationId xmlns:a16="http://schemas.microsoft.com/office/drawing/2014/main" id="{24C4D793-01B6-F5E7-DE12-57E26DBCEC71}"/>
              </a:ext>
            </a:extLst>
          </p:cNvPr>
          <p:cNvSpPr>
            <a:spLocks noGrp="1"/>
          </p:cNvSpPr>
          <p:nvPr>
            <p:ph idx="1"/>
          </p:nvPr>
        </p:nvSpPr>
        <p:spPr>
          <a:xfrm>
            <a:off x="432460" y="2220601"/>
            <a:ext cx="11317184" cy="4351338"/>
          </a:xfrm>
        </p:spPr>
        <p:txBody>
          <a:bodyPr vert="horz" lIns="91440" tIns="45720" rIns="91440" bIns="45720" rtlCol="0" anchor="t">
            <a:normAutofit/>
          </a:bodyPr>
          <a:lstStyle/>
          <a:p>
            <a:pPr marL="0" indent="0">
              <a:buNone/>
            </a:pPr>
            <a:r>
              <a:rPr lang="en-GB" dirty="0"/>
              <a:t>4.1 More Garda resources to increase staffing and increase hours. </a:t>
            </a:r>
          </a:p>
          <a:p>
            <a:pPr marL="0" indent="0">
              <a:buNone/>
            </a:pPr>
            <a:r>
              <a:rPr lang="en-GB" dirty="0"/>
              <a:t>4.2 Specific response team needed. </a:t>
            </a:r>
            <a:endParaRPr lang="en-US" dirty="0"/>
          </a:p>
          <a:p>
            <a:pPr marL="0" indent="0">
              <a:buNone/>
            </a:pPr>
            <a:r>
              <a:rPr lang="en-GB" dirty="0"/>
              <a:t>4.3 Greater enforcement of the law. Financial and clear consequences     needed.</a:t>
            </a:r>
          </a:p>
          <a:p>
            <a:pPr marL="0" indent="0">
              <a:buNone/>
            </a:pPr>
            <a:r>
              <a:rPr lang="en-GB" dirty="0"/>
              <a:t>4.4 Use the Drive network for reporting intimidation and for support.</a:t>
            </a:r>
          </a:p>
          <a:p>
            <a:pPr marL="0" indent="0">
              <a:buNone/>
            </a:pPr>
            <a:r>
              <a:rPr lang="en-GB" dirty="0"/>
              <a:t>4.5 New legislation is needed to back and support businesses. Clarify    business rights. Court system needs to deal with drug use.</a:t>
            </a:r>
          </a:p>
          <a:p>
            <a:pPr marL="0" indent="0">
              <a:buNone/>
            </a:pPr>
            <a:r>
              <a:rPr lang="en-GB" dirty="0"/>
              <a:t>4.6 Zero tolerance by businesses and schools in Clonmel.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60552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D484A-421A-755C-2B8B-DF3A3D91F32F}"/>
              </a:ext>
            </a:extLst>
          </p:cNvPr>
          <p:cNvSpPr>
            <a:spLocks noGrp="1"/>
          </p:cNvSpPr>
          <p:nvPr>
            <p:ph type="title"/>
          </p:nvPr>
        </p:nvSpPr>
        <p:spPr>
          <a:solidFill>
            <a:srgbClr val="ED7D31"/>
          </a:solidFill>
        </p:spPr>
        <p:txBody>
          <a:bodyPr/>
          <a:lstStyle/>
          <a:p>
            <a:r>
              <a:rPr lang="en-US" dirty="0"/>
              <a:t>Priority 5: Promote Recovery As A Positive</a:t>
            </a:r>
          </a:p>
        </p:txBody>
      </p:sp>
      <p:sp>
        <p:nvSpPr>
          <p:cNvPr id="3" name="Content Placeholder 2">
            <a:extLst>
              <a:ext uri="{FF2B5EF4-FFF2-40B4-BE49-F238E27FC236}">
                <a16:creationId xmlns:a16="http://schemas.microsoft.com/office/drawing/2014/main" id="{A4AC380B-970C-A299-2A28-68D8B8188671}"/>
              </a:ext>
            </a:extLst>
          </p:cNvPr>
          <p:cNvSpPr>
            <a:spLocks noGrp="1"/>
          </p:cNvSpPr>
          <p:nvPr>
            <p:ph idx="1"/>
          </p:nvPr>
        </p:nvSpPr>
        <p:spPr>
          <a:xfrm>
            <a:off x="838200" y="2173204"/>
            <a:ext cx="10515600" cy="4351338"/>
          </a:xfrm>
        </p:spPr>
        <p:txBody>
          <a:bodyPr vert="horz" lIns="91440" tIns="45720" rIns="91440" bIns="45720" rtlCol="0" anchor="t">
            <a:normAutofit lnSpcReduction="10000"/>
          </a:bodyPr>
          <a:lstStyle/>
          <a:p>
            <a:pPr marL="0" indent="0">
              <a:buNone/>
            </a:pPr>
            <a:r>
              <a:rPr lang="en-IE" dirty="0">
                <a:latin typeface="Aptos"/>
                <a:cs typeface="Times New Roman"/>
              </a:rPr>
              <a:t>5.1 Make recovery visible via events, late night cafes and recovery friendly campus. Show people in recovery that there are alternatives. Provide ways to connect socially and recovery supports. Nacro cafes that offer risk assessment. </a:t>
            </a:r>
            <a:endParaRPr lang="en-US"/>
          </a:p>
          <a:p>
            <a:pPr marL="0" indent="0">
              <a:buNone/>
            </a:pPr>
            <a:r>
              <a:rPr lang="en-IE" dirty="0">
                <a:latin typeface="Aptos"/>
                <a:cs typeface="Times New Roman"/>
              </a:rPr>
              <a:t>5.2 Clonmel as a recovery friendly town is an opportunity. Employer conference to show what ‘recovery friendly’ could look like. </a:t>
            </a:r>
            <a:endParaRPr lang="en-IE">
              <a:cs typeface="Times New Roman"/>
            </a:endParaRPr>
          </a:p>
          <a:p>
            <a:pPr marL="0" indent="0">
              <a:buNone/>
            </a:pPr>
            <a:r>
              <a:rPr lang="en-IE" dirty="0">
                <a:latin typeface="Aptos"/>
                <a:cs typeface="Times New Roman"/>
              </a:rPr>
              <a:t>5.3 Create a safe environment for children to go to where they can talk and social spaces for teenagers – where they are valued and respected. </a:t>
            </a:r>
            <a:endParaRPr lang="en-IE" dirty="0">
              <a:cs typeface="Times New Roman"/>
            </a:endParaRPr>
          </a:p>
          <a:p>
            <a:pPr marL="0" indent="0">
              <a:buNone/>
            </a:pPr>
            <a:r>
              <a:rPr lang="en-IE" dirty="0">
                <a:latin typeface="Aptos"/>
                <a:cs typeface="Times New Roman"/>
              </a:rPr>
              <a:t>5.4 Learn from recovery friendly practices and programmes that have worked e.g. Icelandic model.</a:t>
            </a:r>
          </a:p>
        </p:txBody>
      </p:sp>
    </p:spTree>
    <p:extLst>
      <p:ext uri="{BB962C8B-B14F-4D97-AF65-F5344CB8AC3E}">
        <p14:creationId xmlns:p14="http://schemas.microsoft.com/office/powerpoint/2010/main" val="129070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4BAC4-B007-463E-BF96-F4B2D593EB8B}"/>
              </a:ext>
            </a:extLst>
          </p:cNvPr>
          <p:cNvSpPr>
            <a:spLocks noGrp="1"/>
          </p:cNvSpPr>
          <p:nvPr>
            <p:ph type="title"/>
          </p:nvPr>
        </p:nvSpPr>
        <p:spPr>
          <a:solidFill>
            <a:srgbClr val="57EBCD"/>
          </a:solidFill>
        </p:spPr>
        <p:txBody>
          <a:bodyPr/>
          <a:lstStyle/>
          <a:p>
            <a:r>
              <a:rPr lang="en-US" dirty="0"/>
              <a:t>Priority 6: Increase Parental Responsibility</a:t>
            </a:r>
          </a:p>
        </p:txBody>
      </p:sp>
      <p:sp>
        <p:nvSpPr>
          <p:cNvPr id="3" name="Content Placeholder 2">
            <a:extLst>
              <a:ext uri="{FF2B5EF4-FFF2-40B4-BE49-F238E27FC236}">
                <a16:creationId xmlns:a16="http://schemas.microsoft.com/office/drawing/2014/main" id="{E255E1C7-CF1D-6A66-C04E-9939B7666D7B}"/>
              </a:ext>
            </a:extLst>
          </p:cNvPr>
          <p:cNvSpPr>
            <a:spLocks noGrp="1"/>
          </p:cNvSpPr>
          <p:nvPr>
            <p:ph idx="1"/>
          </p:nvPr>
        </p:nvSpPr>
        <p:spPr>
          <a:xfrm>
            <a:off x="838200" y="2173204"/>
            <a:ext cx="10515600" cy="4351338"/>
          </a:xfrm>
        </p:spPr>
        <p:txBody>
          <a:bodyPr vert="horz" lIns="91440" tIns="45720" rIns="91440" bIns="45720" rtlCol="0" anchor="t">
            <a:normAutofit fontScale="92500" lnSpcReduction="10000"/>
          </a:bodyPr>
          <a:lstStyle/>
          <a:p>
            <a:pPr marL="0" indent="0">
              <a:buNone/>
            </a:pPr>
            <a:r>
              <a:rPr lang="en-IE" dirty="0">
                <a:latin typeface="Aptos"/>
                <a:cs typeface="Times New Roman"/>
              </a:rPr>
              <a:t>6.1 We need open dialogue between parents and young people that they can talk about drugs. Parental trust needed to counteract child peer pressure. </a:t>
            </a:r>
            <a:endParaRPr lang="en-US" dirty="0">
              <a:latin typeface="Aptos"/>
              <a:cs typeface="Times New Roman"/>
            </a:endParaRPr>
          </a:p>
          <a:p>
            <a:pPr marL="0" indent="0">
              <a:buNone/>
            </a:pPr>
            <a:r>
              <a:rPr lang="en-IE" dirty="0">
                <a:latin typeface="Aptos"/>
                <a:cs typeface="Times New Roman"/>
              </a:rPr>
              <a:t>6.2 Increase parental supervision – know who their friends are and collect the young person at the end of a night out (no sleepovers on nights out). Know how much money your child has.</a:t>
            </a:r>
            <a:endParaRPr lang="en-US" dirty="0">
              <a:latin typeface="Aptos"/>
              <a:cs typeface="Times New Roman"/>
            </a:endParaRPr>
          </a:p>
          <a:p>
            <a:pPr marL="0" indent="0">
              <a:buNone/>
            </a:pPr>
            <a:r>
              <a:rPr lang="en-IE" dirty="0">
                <a:latin typeface="Aptos"/>
                <a:cs typeface="Times New Roman"/>
              </a:rPr>
              <a:t>6.3 Open dialogue is needed between parents and schools. </a:t>
            </a:r>
            <a:endParaRPr lang="en-US">
              <a:latin typeface="Aptos"/>
              <a:cs typeface="Times New Roman"/>
            </a:endParaRPr>
          </a:p>
          <a:p>
            <a:pPr marL="0" indent="0">
              <a:buNone/>
            </a:pPr>
            <a:r>
              <a:rPr lang="en-IE" dirty="0">
                <a:latin typeface="Aptos"/>
                <a:cs typeface="Times New Roman"/>
              </a:rPr>
              <a:t>6.4 Keep children busy, safe and off the street: in school, afterschool and clubs etc.</a:t>
            </a:r>
          </a:p>
          <a:p>
            <a:pPr marL="0" indent="0">
              <a:buNone/>
            </a:pPr>
            <a:r>
              <a:rPr lang="en-IE" dirty="0">
                <a:latin typeface="Aptos"/>
                <a:cs typeface="Times New Roman"/>
              </a:rPr>
              <a:t>6.5 Parents need to be accountable and there needs to be legal accountability.</a:t>
            </a:r>
            <a:endParaRPr lang="en-US">
              <a:latin typeface="Aptos"/>
              <a:cs typeface="Times New Roman"/>
            </a:endParaRPr>
          </a:p>
        </p:txBody>
      </p:sp>
    </p:spTree>
    <p:extLst>
      <p:ext uri="{BB962C8B-B14F-4D97-AF65-F5344CB8AC3E}">
        <p14:creationId xmlns:p14="http://schemas.microsoft.com/office/powerpoint/2010/main" val="191613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005D2-9CD9-1636-EA03-FC914E36BEAA}"/>
              </a:ext>
            </a:extLst>
          </p:cNvPr>
          <p:cNvSpPr>
            <a:spLocks noGrp="1"/>
          </p:cNvSpPr>
          <p:nvPr>
            <p:ph type="title"/>
          </p:nvPr>
        </p:nvSpPr>
        <p:spPr>
          <a:xfrm>
            <a:off x="298450" y="365125"/>
            <a:ext cx="11595100" cy="1336146"/>
          </a:xfrm>
          <a:solidFill>
            <a:srgbClr val="F783AA"/>
          </a:solidFill>
        </p:spPr>
        <p:txBody>
          <a:bodyPr/>
          <a:lstStyle/>
          <a:p>
            <a:r>
              <a:rPr lang="en-US" dirty="0"/>
              <a:t>Priority 7: </a:t>
            </a:r>
            <a:r>
              <a:rPr lang="en-US" sz="4000" dirty="0"/>
              <a:t>More Training and Protection For Businesses</a:t>
            </a:r>
          </a:p>
        </p:txBody>
      </p:sp>
      <p:sp>
        <p:nvSpPr>
          <p:cNvPr id="3" name="Content Placeholder 2">
            <a:extLst>
              <a:ext uri="{FF2B5EF4-FFF2-40B4-BE49-F238E27FC236}">
                <a16:creationId xmlns:a16="http://schemas.microsoft.com/office/drawing/2014/main" id="{B78340AE-25F0-51DF-9415-AEC45C22FB6E}"/>
              </a:ext>
            </a:extLst>
          </p:cNvPr>
          <p:cNvSpPr>
            <a:spLocks noGrp="1"/>
          </p:cNvSpPr>
          <p:nvPr>
            <p:ph idx="1"/>
          </p:nvPr>
        </p:nvSpPr>
        <p:spPr>
          <a:xfrm>
            <a:off x="677779" y="2086309"/>
            <a:ext cx="10515600" cy="4478338"/>
          </a:xfrm>
        </p:spPr>
        <p:txBody>
          <a:bodyPr vert="horz" lIns="91440" tIns="45720" rIns="91440" bIns="45720" rtlCol="0" anchor="t">
            <a:normAutofit/>
          </a:bodyPr>
          <a:lstStyle/>
          <a:p>
            <a:pPr marL="0" indent="0">
              <a:buNone/>
            </a:pPr>
            <a:r>
              <a:rPr lang="en-IE" dirty="0">
                <a:latin typeface="Aptos"/>
                <a:cs typeface="Times New Roman"/>
              </a:rPr>
              <a:t>7.1 There is a significant need for staff training to have more tools to deal directly with users and understand which drugs have which effect. Education needed on the rights of a business.</a:t>
            </a:r>
            <a:endParaRPr lang="en-US" dirty="0">
              <a:latin typeface="Aptos"/>
              <a:cs typeface="Times New Roman"/>
            </a:endParaRPr>
          </a:p>
          <a:p>
            <a:pPr marL="0" indent="0">
              <a:buNone/>
            </a:pPr>
            <a:r>
              <a:rPr lang="en-IE" dirty="0">
                <a:latin typeface="Aptos"/>
                <a:cs typeface="Times New Roman"/>
              </a:rPr>
              <a:t>7.2 Supports needed for employers who take on staff in recovery. Arrange an employer conference and expo.</a:t>
            </a:r>
          </a:p>
          <a:p>
            <a:pPr marL="0" indent="0">
              <a:buNone/>
            </a:pPr>
            <a:r>
              <a:rPr lang="en-IE" dirty="0">
                <a:latin typeface="Aptos"/>
                <a:cs typeface="Times New Roman"/>
              </a:rPr>
              <a:t>7.3 Legal protection needed for businesses to protect the business, staff and clients. Business rights need to be clarified e.g. the right to refuse service. </a:t>
            </a:r>
          </a:p>
          <a:p>
            <a:pPr>
              <a:buNone/>
            </a:pPr>
            <a:endParaRPr lang="en-IE" dirty="0">
              <a:latin typeface="Aptos"/>
              <a:cs typeface="Times New Roman"/>
            </a:endParaRPr>
          </a:p>
          <a:p>
            <a:pPr marL="0" indent="0">
              <a:buNone/>
            </a:pPr>
            <a:endParaRPr lang="en-IE" dirty="0">
              <a:latin typeface="Aptos"/>
              <a:cs typeface="Times New Roman"/>
            </a:endParaRPr>
          </a:p>
        </p:txBody>
      </p:sp>
    </p:spTree>
    <p:extLst>
      <p:ext uri="{BB962C8B-B14F-4D97-AF65-F5344CB8AC3E}">
        <p14:creationId xmlns:p14="http://schemas.microsoft.com/office/powerpoint/2010/main" val="415126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0D9A1-1297-715B-6BA3-D1FCE7B1DC82}"/>
              </a:ext>
            </a:extLst>
          </p:cNvPr>
          <p:cNvSpPr>
            <a:spLocks noGrp="1"/>
          </p:cNvSpPr>
          <p:nvPr>
            <p:ph type="title"/>
          </p:nvPr>
        </p:nvSpPr>
        <p:spPr>
          <a:solidFill>
            <a:srgbClr val="FFFF00"/>
          </a:solidFill>
        </p:spPr>
        <p:txBody>
          <a:bodyPr/>
          <a:lstStyle/>
          <a:p>
            <a:r>
              <a:rPr lang="en-US" dirty="0"/>
              <a:t>Priority 8: Address Drug Misuse Areas</a:t>
            </a:r>
          </a:p>
        </p:txBody>
      </p:sp>
      <p:sp>
        <p:nvSpPr>
          <p:cNvPr id="3" name="Content Placeholder 2">
            <a:extLst>
              <a:ext uri="{FF2B5EF4-FFF2-40B4-BE49-F238E27FC236}">
                <a16:creationId xmlns:a16="http://schemas.microsoft.com/office/drawing/2014/main" id="{2174E72A-1E07-95A0-4629-27A0959883D7}"/>
              </a:ext>
            </a:extLst>
          </p:cNvPr>
          <p:cNvSpPr>
            <a:spLocks noGrp="1"/>
          </p:cNvSpPr>
          <p:nvPr>
            <p:ph idx="1"/>
          </p:nvPr>
        </p:nvSpPr>
        <p:spPr>
          <a:xfrm>
            <a:off x="838200" y="2507414"/>
            <a:ext cx="10515600" cy="4351338"/>
          </a:xfrm>
        </p:spPr>
        <p:txBody>
          <a:bodyPr vert="horz" lIns="91440" tIns="45720" rIns="91440" bIns="45720" rtlCol="0" anchor="t">
            <a:normAutofit/>
          </a:bodyPr>
          <a:lstStyle/>
          <a:p>
            <a:pPr marL="0" indent="0">
              <a:buNone/>
            </a:pPr>
            <a:r>
              <a:rPr lang="en-US" dirty="0">
                <a:latin typeface="Aptos"/>
                <a:cs typeface="Times New Roman"/>
              </a:rPr>
              <a:t>8.1 We need to address the known areas of drug misuse in Clonmel where people are dealing and/or using drugs including: the back of Fitzgeralds menswear, in St Mary's carpark, the Blueway and in the club grounds on the main bypass.</a:t>
            </a:r>
          </a:p>
        </p:txBody>
      </p:sp>
      <p:pic>
        <p:nvPicPr>
          <p:cNvPr id="5" name="Picture 4" descr="A close-up of a logo&#10;&#10;Description automatically generated">
            <a:extLst>
              <a:ext uri="{FF2B5EF4-FFF2-40B4-BE49-F238E27FC236}">
                <a16:creationId xmlns:a16="http://schemas.microsoft.com/office/drawing/2014/main" id="{59B37AE4-B5DB-BABA-F446-3EDD79DF1048}"/>
              </a:ext>
            </a:extLst>
          </p:cNvPr>
          <p:cNvPicPr>
            <a:picLocks noChangeAspect="1"/>
          </p:cNvPicPr>
          <p:nvPr/>
        </p:nvPicPr>
        <p:blipFill>
          <a:blip r:embed="rId2"/>
          <a:stretch>
            <a:fillRect/>
          </a:stretch>
        </p:blipFill>
        <p:spPr>
          <a:xfrm>
            <a:off x="0" y="5881261"/>
            <a:ext cx="12192000" cy="975817"/>
          </a:xfrm>
          <a:prstGeom prst="rect">
            <a:avLst/>
          </a:prstGeom>
        </p:spPr>
      </p:pic>
    </p:spTree>
    <p:extLst>
      <p:ext uri="{BB962C8B-B14F-4D97-AF65-F5344CB8AC3E}">
        <p14:creationId xmlns:p14="http://schemas.microsoft.com/office/powerpoint/2010/main" val="225559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circular chart&#10;&#10;AI-generated content may be incorrect.">
            <a:extLst>
              <a:ext uri="{FF2B5EF4-FFF2-40B4-BE49-F238E27FC236}">
                <a16:creationId xmlns:a16="http://schemas.microsoft.com/office/drawing/2014/main" id="{68548316-AD4D-2828-E98F-D8BB84299CBC}"/>
              </a:ext>
            </a:extLst>
          </p:cNvPr>
          <p:cNvPicPr>
            <a:picLocks noChangeAspect="1"/>
          </p:cNvPicPr>
          <p:nvPr/>
        </p:nvPicPr>
        <p:blipFill>
          <a:blip r:embed="rId2"/>
          <a:stretch>
            <a:fillRect/>
          </a:stretch>
        </p:blipFill>
        <p:spPr>
          <a:xfrm>
            <a:off x="3670586" y="0"/>
            <a:ext cx="4850828" cy="6858000"/>
          </a:xfrm>
          <a:prstGeom prst="rect">
            <a:avLst/>
          </a:prstGeom>
        </p:spPr>
      </p:pic>
    </p:spTree>
    <p:extLst>
      <p:ext uri="{BB962C8B-B14F-4D97-AF65-F5344CB8AC3E}">
        <p14:creationId xmlns:p14="http://schemas.microsoft.com/office/powerpoint/2010/main" val="286534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circular chart&#10;&#10;AI-generated content may be incorrect.">
            <a:extLst>
              <a:ext uri="{FF2B5EF4-FFF2-40B4-BE49-F238E27FC236}">
                <a16:creationId xmlns:a16="http://schemas.microsoft.com/office/drawing/2014/main" id="{A41B066E-EAB2-4769-E326-980520F1FB75}"/>
              </a:ext>
            </a:extLst>
          </p:cNvPr>
          <p:cNvPicPr>
            <a:picLocks noChangeAspect="1"/>
          </p:cNvPicPr>
          <p:nvPr/>
        </p:nvPicPr>
        <p:blipFill>
          <a:blip r:embed="rId2"/>
          <a:stretch>
            <a:fillRect/>
          </a:stretch>
        </p:blipFill>
        <p:spPr>
          <a:xfrm>
            <a:off x="3670586" y="0"/>
            <a:ext cx="4850828" cy="6858000"/>
          </a:xfrm>
          <a:prstGeom prst="rect">
            <a:avLst/>
          </a:prstGeom>
        </p:spPr>
      </p:pic>
    </p:spTree>
    <p:extLst>
      <p:ext uri="{BB962C8B-B14F-4D97-AF65-F5344CB8AC3E}">
        <p14:creationId xmlns:p14="http://schemas.microsoft.com/office/powerpoint/2010/main" val="288714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circular chart&#10;&#10;AI-generated content may be incorrect.">
            <a:extLst>
              <a:ext uri="{FF2B5EF4-FFF2-40B4-BE49-F238E27FC236}">
                <a16:creationId xmlns:a16="http://schemas.microsoft.com/office/drawing/2014/main" id="{558AD173-2AE2-94BC-A0D2-D0FE39EE424C}"/>
              </a:ext>
            </a:extLst>
          </p:cNvPr>
          <p:cNvPicPr>
            <a:picLocks noChangeAspect="1"/>
          </p:cNvPicPr>
          <p:nvPr/>
        </p:nvPicPr>
        <p:blipFill>
          <a:blip r:embed="rId2"/>
          <a:stretch>
            <a:fillRect/>
          </a:stretch>
        </p:blipFill>
        <p:spPr>
          <a:xfrm>
            <a:off x="3670586" y="0"/>
            <a:ext cx="4850828" cy="6858000"/>
          </a:xfrm>
          <a:prstGeom prst="rect">
            <a:avLst/>
          </a:prstGeom>
        </p:spPr>
      </p:pic>
    </p:spTree>
    <p:extLst>
      <p:ext uri="{BB962C8B-B14F-4D97-AF65-F5344CB8AC3E}">
        <p14:creationId xmlns:p14="http://schemas.microsoft.com/office/powerpoint/2010/main" val="137043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E9DBA1-ED84-F47C-3CB8-1C6A576731CD}"/>
              </a:ext>
            </a:extLst>
          </p:cNvPr>
          <p:cNvPicPr>
            <a:picLocks noChangeAspect="1"/>
          </p:cNvPicPr>
          <p:nvPr/>
        </p:nvPicPr>
        <p:blipFill>
          <a:blip r:embed="rId2"/>
          <a:stretch>
            <a:fillRect/>
          </a:stretch>
        </p:blipFill>
        <p:spPr>
          <a:xfrm>
            <a:off x="3670586" y="0"/>
            <a:ext cx="4850828" cy="6858000"/>
          </a:xfrm>
          <a:prstGeom prst="rect">
            <a:avLst/>
          </a:prstGeom>
        </p:spPr>
      </p:pic>
    </p:spTree>
    <p:extLst>
      <p:ext uri="{BB962C8B-B14F-4D97-AF65-F5344CB8AC3E}">
        <p14:creationId xmlns:p14="http://schemas.microsoft.com/office/powerpoint/2010/main" val="421221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1B7F30-AB80-43C8-A841-FC4AB6001535}"/>
              </a:ext>
            </a:extLst>
          </p:cNvPr>
          <p:cNvPicPr>
            <a:picLocks noChangeAspect="1"/>
          </p:cNvPicPr>
          <p:nvPr/>
        </p:nvPicPr>
        <p:blipFill>
          <a:blip r:embed="rId2"/>
          <a:stretch>
            <a:fillRect/>
          </a:stretch>
        </p:blipFill>
        <p:spPr>
          <a:xfrm>
            <a:off x="3670586" y="0"/>
            <a:ext cx="4850828" cy="6858000"/>
          </a:xfrm>
          <a:prstGeom prst="rect">
            <a:avLst/>
          </a:prstGeom>
        </p:spPr>
      </p:pic>
    </p:spTree>
    <p:extLst>
      <p:ext uri="{BB962C8B-B14F-4D97-AF65-F5344CB8AC3E}">
        <p14:creationId xmlns:p14="http://schemas.microsoft.com/office/powerpoint/2010/main" val="328042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CE0F86-0136-CA66-EBC9-009FD26FD3DC}"/>
              </a:ext>
            </a:extLst>
          </p:cNvPr>
          <p:cNvSpPr>
            <a:spLocks noGrp="1"/>
          </p:cNvSpPr>
          <p:nvPr>
            <p:ph type="title"/>
          </p:nvPr>
        </p:nvSpPr>
        <p:spPr>
          <a:xfrm>
            <a:off x="1285240" y="1050595"/>
            <a:ext cx="8074815" cy="1618489"/>
          </a:xfrm>
        </p:spPr>
        <p:txBody>
          <a:bodyPr anchor="ctr">
            <a:normAutofit/>
          </a:bodyPr>
          <a:lstStyle/>
          <a:p>
            <a:r>
              <a:rPr lang="en-IE" sz="7200"/>
              <a:t>The Plan</a:t>
            </a:r>
          </a:p>
        </p:txBody>
      </p:sp>
      <p:sp>
        <p:nvSpPr>
          <p:cNvPr id="3" name="Content Placeholder 2">
            <a:extLst>
              <a:ext uri="{FF2B5EF4-FFF2-40B4-BE49-F238E27FC236}">
                <a16:creationId xmlns:a16="http://schemas.microsoft.com/office/drawing/2014/main" id="{AD8AD820-6661-64AF-CA65-D6DDB5982B34}"/>
              </a:ext>
            </a:extLst>
          </p:cNvPr>
          <p:cNvSpPr>
            <a:spLocks noGrp="1"/>
          </p:cNvSpPr>
          <p:nvPr>
            <p:ph idx="1"/>
          </p:nvPr>
        </p:nvSpPr>
        <p:spPr>
          <a:xfrm>
            <a:off x="1285240" y="2501575"/>
            <a:ext cx="8074815" cy="3268289"/>
          </a:xfrm>
        </p:spPr>
        <p:txBody>
          <a:bodyPr vert="horz" lIns="91440" tIns="45720" rIns="91440" bIns="45720" rtlCol="0" anchor="t">
            <a:normAutofit/>
          </a:bodyPr>
          <a:lstStyle/>
          <a:p>
            <a:pPr marL="514350" indent="-514350">
              <a:buAutoNum type="arabicPeriod"/>
            </a:pPr>
            <a:r>
              <a:rPr lang="en-IE" dirty="0"/>
              <a:t>What were the ‘Community Conversations’?</a:t>
            </a:r>
            <a:endParaRPr lang="en-US" dirty="0"/>
          </a:p>
          <a:p>
            <a:pPr marL="514350" indent="-514350">
              <a:buAutoNum type="arabicPeriod"/>
            </a:pPr>
            <a:r>
              <a:rPr lang="en-IE" dirty="0"/>
              <a:t>What information was gathered?</a:t>
            </a:r>
          </a:p>
          <a:p>
            <a:pPr marL="514350" indent="-514350">
              <a:buAutoNum type="arabicPeriod"/>
            </a:pPr>
            <a:r>
              <a:rPr lang="en-IE" dirty="0"/>
              <a:t>What does Clonmel have to say about substance misuse in our town?</a:t>
            </a:r>
          </a:p>
          <a:p>
            <a:pPr marL="1428750" lvl="2" indent="-514350">
              <a:buAutoNum type="alphaLcPeriod"/>
            </a:pPr>
            <a:r>
              <a:rPr lang="en-IE" sz="2400" dirty="0"/>
              <a:t>What is working?</a:t>
            </a:r>
          </a:p>
          <a:p>
            <a:pPr lvl="2">
              <a:buAutoNum type="alphaLcPeriod"/>
            </a:pPr>
            <a:r>
              <a:rPr lang="en-IE" sz="2400" dirty="0"/>
              <a:t>    8 Priority Actions</a:t>
            </a:r>
          </a:p>
          <a:p>
            <a:pPr marL="914400" lvl="2" indent="0">
              <a:buNone/>
            </a:pPr>
            <a:endParaRPr lang="en-IE" sz="2400"/>
          </a:p>
          <a:p>
            <a:pPr marL="0" indent="0">
              <a:buNone/>
            </a:pPr>
            <a:endParaRPr lang="en-IE" sz="2400"/>
          </a:p>
        </p:txBody>
      </p:sp>
    </p:spTree>
    <p:extLst>
      <p:ext uri="{BB962C8B-B14F-4D97-AF65-F5344CB8AC3E}">
        <p14:creationId xmlns:p14="http://schemas.microsoft.com/office/powerpoint/2010/main" val="35970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circular chart&#10;&#10;AI-generated content may be incorrect.">
            <a:extLst>
              <a:ext uri="{FF2B5EF4-FFF2-40B4-BE49-F238E27FC236}">
                <a16:creationId xmlns:a16="http://schemas.microsoft.com/office/drawing/2014/main" id="{C52C52D7-38A6-D7BA-45CC-5E49FE81D963}"/>
              </a:ext>
            </a:extLst>
          </p:cNvPr>
          <p:cNvPicPr>
            <a:picLocks noChangeAspect="1"/>
          </p:cNvPicPr>
          <p:nvPr/>
        </p:nvPicPr>
        <p:blipFill>
          <a:blip r:embed="rId2"/>
          <a:stretch>
            <a:fillRect/>
          </a:stretch>
        </p:blipFill>
        <p:spPr>
          <a:xfrm>
            <a:off x="3670586" y="0"/>
            <a:ext cx="4850828" cy="6858000"/>
          </a:xfrm>
          <a:prstGeom prst="rect">
            <a:avLst/>
          </a:prstGeom>
        </p:spPr>
      </p:pic>
    </p:spTree>
    <p:extLst>
      <p:ext uri="{BB962C8B-B14F-4D97-AF65-F5344CB8AC3E}">
        <p14:creationId xmlns:p14="http://schemas.microsoft.com/office/powerpoint/2010/main" val="222890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circular chart&#10;&#10;AI-generated content may be incorrect.">
            <a:extLst>
              <a:ext uri="{FF2B5EF4-FFF2-40B4-BE49-F238E27FC236}">
                <a16:creationId xmlns:a16="http://schemas.microsoft.com/office/drawing/2014/main" id="{8766A5CC-BAF3-305F-7D1B-E9B040FD770F}"/>
              </a:ext>
            </a:extLst>
          </p:cNvPr>
          <p:cNvPicPr>
            <a:picLocks noChangeAspect="1"/>
          </p:cNvPicPr>
          <p:nvPr/>
        </p:nvPicPr>
        <p:blipFill>
          <a:blip r:embed="rId2"/>
          <a:stretch>
            <a:fillRect/>
          </a:stretch>
        </p:blipFill>
        <p:spPr>
          <a:xfrm>
            <a:off x="3670586" y="0"/>
            <a:ext cx="4850828" cy="6858000"/>
          </a:xfrm>
          <a:prstGeom prst="rect">
            <a:avLst/>
          </a:prstGeom>
        </p:spPr>
      </p:pic>
    </p:spTree>
    <p:extLst>
      <p:ext uri="{BB962C8B-B14F-4D97-AF65-F5344CB8AC3E}">
        <p14:creationId xmlns:p14="http://schemas.microsoft.com/office/powerpoint/2010/main" val="90468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circular chart&#10;&#10;AI-generated content may be incorrect.">
            <a:extLst>
              <a:ext uri="{FF2B5EF4-FFF2-40B4-BE49-F238E27FC236}">
                <a16:creationId xmlns:a16="http://schemas.microsoft.com/office/drawing/2014/main" id="{FE1267E7-089B-C832-E102-7E2E86C207A9}"/>
              </a:ext>
            </a:extLst>
          </p:cNvPr>
          <p:cNvPicPr>
            <a:picLocks noChangeAspect="1"/>
          </p:cNvPicPr>
          <p:nvPr/>
        </p:nvPicPr>
        <p:blipFill>
          <a:blip r:embed="rId2"/>
          <a:stretch>
            <a:fillRect/>
          </a:stretch>
        </p:blipFill>
        <p:spPr>
          <a:xfrm>
            <a:off x="3670586" y="0"/>
            <a:ext cx="4850828" cy="6858000"/>
          </a:xfrm>
          <a:prstGeom prst="rect">
            <a:avLst/>
          </a:prstGeom>
        </p:spPr>
      </p:pic>
      <p:pic>
        <p:nvPicPr>
          <p:cNvPr id="3" name="Picture 2">
            <a:extLst>
              <a:ext uri="{FF2B5EF4-FFF2-40B4-BE49-F238E27FC236}">
                <a16:creationId xmlns:a16="http://schemas.microsoft.com/office/drawing/2014/main" id="{9BE03F72-FCA6-23B6-B434-B5D193407B80}"/>
              </a:ext>
            </a:extLst>
          </p:cNvPr>
          <p:cNvPicPr>
            <a:picLocks noChangeAspect="1"/>
          </p:cNvPicPr>
          <p:nvPr/>
        </p:nvPicPr>
        <p:blipFill>
          <a:blip r:embed="rId3"/>
          <a:stretch>
            <a:fillRect/>
          </a:stretch>
        </p:blipFill>
        <p:spPr>
          <a:xfrm>
            <a:off x="3670586" y="0"/>
            <a:ext cx="4850828" cy="6858000"/>
          </a:xfrm>
          <a:prstGeom prst="rect">
            <a:avLst/>
          </a:prstGeom>
        </p:spPr>
      </p:pic>
    </p:spTree>
    <p:extLst>
      <p:ext uri="{BB962C8B-B14F-4D97-AF65-F5344CB8AC3E}">
        <p14:creationId xmlns:p14="http://schemas.microsoft.com/office/powerpoint/2010/main" val="1679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50348-96A3-44B9-337B-42B58E91AEE2}"/>
              </a:ext>
            </a:extLst>
          </p:cNvPr>
          <p:cNvSpPr>
            <a:spLocks noGrp="1"/>
          </p:cNvSpPr>
          <p:nvPr>
            <p:ph type="title"/>
          </p:nvPr>
        </p:nvSpPr>
        <p:spPr>
          <a:xfrm>
            <a:off x="7418957" y="2126945"/>
            <a:ext cx="4046917" cy="3831389"/>
          </a:xfrm>
        </p:spPr>
        <p:txBody>
          <a:bodyPr vert="horz" lIns="91440" tIns="45720" rIns="91440" bIns="45720" rtlCol="0" anchor="t">
            <a:normAutofit fontScale="90000"/>
          </a:bodyPr>
          <a:lstStyle/>
          <a:p>
            <a:pPr algn="ctr"/>
            <a:r>
              <a:rPr lang="en-US" sz="2400" b="1" dirty="0">
                <a:solidFill>
                  <a:srgbClr val="7030A0"/>
                </a:solidFill>
              </a:rPr>
              <a:t> </a:t>
            </a:r>
            <a:br>
              <a:rPr lang="en-US" sz="5400" b="1" dirty="0">
                <a:solidFill>
                  <a:srgbClr val="7030A0"/>
                </a:solidFill>
              </a:rPr>
            </a:br>
            <a:r>
              <a:rPr lang="en-US" sz="5400" b="1" dirty="0">
                <a:solidFill>
                  <a:srgbClr val="7030A0"/>
                </a:solidFill>
              </a:rPr>
              <a:t>8 Priority Actions</a:t>
            </a:r>
            <a:br>
              <a:rPr lang="en-US" sz="5400" b="1" dirty="0">
                <a:solidFill>
                  <a:srgbClr val="7030A0"/>
                </a:solidFill>
              </a:rPr>
            </a:br>
            <a:br>
              <a:rPr lang="en-US" sz="5400" b="1" dirty="0"/>
            </a:br>
            <a:r>
              <a:rPr lang="en-US" sz="5400" b="1" dirty="0">
                <a:solidFill>
                  <a:srgbClr val="7030A0"/>
                </a:solidFill>
              </a:rPr>
              <a:t>Thank you for your time</a:t>
            </a:r>
          </a:p>
        </p:txBody>
      </p:sp>
      <p:pic>
        <p:nvPicPr>
          <p:cNvPr id="5" name="Picture 4" descr="A diagram of a priority actions&#10;&#10;AI-generated content may be incorrect.">
            <a:extLst>
              <a:ext uri="{FF2B5EF4-FFF2-40B4-BE49-F238E27FC236}">
                <a16:creationId xmlns:a16="http://schemas.microsoft.com/office/drawing/2014/main" id="{AB9EF5DF-5753-55AE-A62A-5EC966C463AC}"/>
              </a:ext>
            </a:extLst>
          </p:cNvPr>
          <p:cNvPicPr>
            <a:picLocks noChangeAspect="1"/>
          </p:cNvPicPr>
          <p:nvPr/>
        </p:nvPicPr>
        <p:blipFill>
          <a:blip r:embed="rId2"/>
          <a:stretch>
            <a:fillRect/>
          </a:stretch>
        </p:blipFill>
        <p:spPr>
          <a:xfrm>
            <a:off x="233876" y="158730"/>
            <a:ext cx="6762527" cy="6535262"/>
          </a:xfrm>
          <a:prstGeom prst="rect">
            <a:avLst/>
          </a:prstGeom>
        </p:spPr>
      </p:pic>
    </p:spTree>
    <p:extLst>
      <p:ext uri="{BB962C8B-B14F-4D97-AF65-F5344CB8AC3E}">
        <p14:creationId xmlns:p14="http://schemas.microsoft.com/office/powerpoint/2010/main" val="336839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19ABD-30AE-EF3F-7A64-6C539CB98E12}"/>
              </a:ext>
            </a:extLst>
          </p:cNvPr>
          <p:cNvSpPr>
            <a:spLocks noGrp="1"/>
          </p:cNvSpPr>
          <p:nvPr>
            <p:ph type="title"/>
          </p:nvPr>
        </p:nvSpPr>
        <p:spPr>
          <a:xfrm>
            <a:off x="734878" y="3498"/>
            <a:ext cx="10950526" cy="1325563"/>
          </a:xfrm>
        </p:spPr>
        <p:txBody>
          <a:bodyPr/>
          <a:lstStyle/>
          <a:p>
            <a:r>
              <a:rPr lang="en-IE" dirty="0"/>
              <a:t>1. What were the ‘Community Conversations’?</a:t>
            </a:r>
          </a:p>
        </p:txBody>
      </p:sp>
      <p:sp>
        <p:nvSpPr>
          <p:cNvPr id="4" name="Content Placeholder 3">
            <a:extLst>
              <a:ext uri="{FF2B5EF4-FFF2-40B4-BE49-F238E27FC236}">
                <a16:creationId xmlns:a16="http://schemas.microsoft.com/office/drawing/2014/main" id="{0577049B-4F41-1B1A-01E3-344930257639}"/>
              </a:ext>
            </a:extLst>
          </p:cNvPr>
          <p:cNvSpPr>
            <a:spLocks noGrp="1"/>
          </p:cNvSpPr>
          <p:nvPr>
            <p:ph sz="half" idx="1"/>
          </p:nvPr>
        </p:nvSpPr>
        <p:spPr>
          <a:xfrm>
            <a:off x="687201" y="1692822"/>
            <a:ext cx="5526656" cy="4638885"/>
          </a:xfrm>
        </p:spPr>
        <p:txBody>
          <a:bodyPr vert="horz" lIns="91440" tIns="45720" rIns="91440" bIns="45720" rtlCol="0" anchor="t">
            <a:normAutofit lnSpcReduction="10000"/>
          </a:bodyPr>
          <a:lstStyle/>
          <a:p>
            <a:pPr marL="0" indent="0">
              <a:buNone/>
            </a:pPr>
            <a:r>
              <a:rPr lang="en-IE" dirty="0"/>
              <a:t>4 Conversations;</a:t>
            </a:r>
          </a:p>
          <a:p>
            <a:pPr marL="0" indent="0">
              <a:buNone/>
            </a:pPr>
            <a:r>
              <a:rPr lang="en-IE" sz="2000" dirty="0"/>
              <a:t>(Nov 23 to April 24)</a:t>
            </a:r>
          </a:p>
          <a:p>
            <a:pPr marL="0" indent="0">
              <a:buNone/>
            </a:pPr>
            <a:r>
              <a:rPr lang="en-IE" dirty="0"/>
              <a:t>1. Businesses &amp; Hospitality</a:t>
            </a:r>
          </a:p>
          <a:p>
            <a:pPr marL="0" indent="0">
              <a:buNone/>
            </a:pPr>
            <a:r>
              <a:rPr lang="en-IE" dirty="0"/>
              <a:t>2. Groups &amp; Clubs</a:t>
            </a:r>
          </a:p>
          <a:p>
            <a:pPr marL="0" indent="0">
              <a:buNone/>
            </a:pPr>
            <a:r>
              <a:rPr lang="en-IE" dirty="0"/>
              <a:t>3. Lived Experience</a:t>
            </a:r>
          </a:p>
          <a:p>
            <a:pPr marL="0" indent="0">
              <a:buNone/>
            </a:pPr>
            <a:r>
              <a:rPr lang="en-IE" dirty="0"/>
              <a:t>4. Parents &amp; Schools</a:t>
            </a:r>
          </a:p>
        </p:txBody>
      </p:sp>
      <p:sp>
        <p:nvSpPr>
          <p:cNvPr id="5" name="Content Placeholder 4">
            <a:extLst>
              <a:ext uri="{FF2B5EF4-FFF2-40B4-BE49-F238E27FC236}">
                <a16:creationId xmlns:a16="http://schemas.microsoft.com/office/drawing/2014/main" id="{1DBB3A98-B518-6236-DC53-CE2AA47A8CDA}"/>
              </a:ext>
            </a:extLst>
          </p:cNvPr>
          <p:cNvSpPr>
            <a:spLocks noGrp="1"/>
          </p:cNvSpPr>
          <p:nvPr>
            <p:ph sz="half" idx="2"/>
          </p:nvPr>
        </p:nvSpPr>
        <p:spPr>
          <a:xfrm>
            <a:off x="6198030" y="1748134"/>
            <a:ext cx="5530312" cy="4945629"/>
          </a:xfrm>
        </p:spPr>
        <p:txBody>
          <a:bodyPr>
            <a:normAutofit lnSpcReduction="10000"/>
          </a:bodyPr>
          <a:lstStyle/>
          <a:p>
            <a:pPr marL="0" indent="0">
              <a:buNone/>
            </a:pPr>
            <a:r>
              <a:rPr lang="en-IE" dirty="0"/>
              <a:t>The key questions;</a:t>
            </a:r>
          </a:p>
          <a:p>
            <a:pPr marL="0" indent="0">
              <a:buNone/>
            </a:pPr>
            <a:r>
              <a:rPr lang="en-IE" dirty="0"/>
              <a:t>1.</a:t>
            </a:r>
            <a:r>
              <a:rPr lang="en-IE" b="1" i="1" dirty="0"/>
              <a:t> </a:t>
            </a:r>
            <a:r>
              <a:rPr lang="en-IE" i="1" dirty="0"/>
              <a:t>What is your experience of substance use in Clonmel? and what issues and priorities do you have around this?</a:t>
            </a:r>
            <a:endParaRPr lang="en-IE" dirty="0"/>
          </a:p>
          <a:p>
            <a:pPr marL="0" indent="0">
              <a:buNone/>
            </a:pPr>
            <a:r>
              <a:rPr lang="en-IE" dirty="0"/>
              <a:t>2.</a:t>
            </a:r>
            <a:r>
              <a:rPr lang="en-IE" i="1" dirty="0"/>
              <a:t> What’s working well in responding to substance use in Clonmel now?</a:t>
            </a:r>
            <a:endParaRPr lang="en-IE" dirty="0"/>
          </a:p>
          <a:p>
            <a:pPr marL="0" indent="0">
              <a:buNone/>
            </a:pPr>
            <a:r>
              <a:rPr lang="en-IE" dirty="0"/>
              <a:t>3.</a:t>
            </a:r>
            <a:r>
              <a:rPr lang="en-IE" i="1" dirty="0"/>
              <a:t> Knowing that we all want a safe and healthy community, what can you do? And what supports/ assistance do you need to act?</a:t>
            </a:r>
            <a:endParaRPr lang="en-IE" dirty="0"/>
          </a:p>
          <a:p>
            <a:pPr marL="0" indent="0">
              <a:buNone/>
            </a:pPr>
            <a:endParaRPr lang="en-IE" dirty="0"/>
          </a:p>
        </p:txBody>
      </p:sp>
      <p:pic>
        <p:nvPicPr>
          <p:cNvPr id="3" name="Picture 2" descr="A room with tables and chairs&#10;&#10;Description automatically generated">
            <a:extLst>
              <a:ext uri="{FF2B5EF4-FFF2-40B4-BE49-F238E27FC236}">
                <a16:creationId xmlns:a16="http://schemas.microsoft.com/office/drawing/2014/main" id="{1C38616F-863D-C764-B022-E8A39B94FDFB}"/>
              </a:ext>
            </a:extLst>
          </p:cNvPr>
          <p:cNvPicPr>
            <a:picLocks noChangeAspect="1"/>
          </p:cNvPicPr>
          <p:nvPr/>
        </p:nvPicPr>
        <p:blipFill>
          <a:blip r:embed="rId2"/>
          <a:stretch>
            <a:fillRect/>
          </a:stretch>
        </p:blipFill>
        <p:spPr>
          <a:xfrm>
            <a:off x="648023" y="4607275"/>
            <a:ext cx="4787039" cy="2099213"/>
          </a:xfrm>
          <a:prstGeom prst="rect">
            <a:avLst/>
          </a:prstGeom>
        </p:spPr>
      </p:pic>
    </p:spTree>
    <p:extLst>
      <p:ext uri="{BB962C8B-B14F-4D97-AF65-F5344CB8AC3E}">
        <p14:creationId xmlns:p14="http://schemas.microsoft.com/office/powerpoint/2010/main" val="256590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fade">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fade">
                                      <p:cBhvr>
                                        <p:cTn id="47" dur="500"/>
                                        <p:tgtEl>
                                          <p:spTgt spid="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fade">
                                      <p:cBhvr>
                                        <p:cTn id="5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C6EB3-BB32-0F7A-01E5-07F8527D5583}"/>
              </a:ext>
            </a:extLst>
          </p:cNvPr>
          <p:cNvSpPr>
            <a:spLocks noGrp="1"/>
          </p:cNvSpPr>
          <p:nvPr>
            <p:ph type="title"/>
          </p:nvPr>
        </p:nvSpPr>
        <p:spPr>
          <a:xfrm>
            <a:off x="4313" y="149465"/>
            <a:ext cx="10515600" cy="1325563"/>
          </a:xfrm>
        </p:spPr>
        <p:txBody>
          <a:bodyPr/>
          <a:lstStyle/>
          <a:p>
            <a:r>
              <a:rPr lang="en-IE" dirty="0"/>
              <a:t>2. What information was gathered?</a:t>
            </a:r>
          </a:p>
        </p:txBody>
      </p:sp>
      <p:sp>
        <p:nvSpPr>
          <p:cNvPr id="3" name="Content Placeholder 2">
            <a:extLst>
              <a:ext uri="{FF2B5EF4-FFF2-40B4-BE49-F238E27FC236}">
                <a16:creationId xmlns:a16="http://schemas.microsoft.com/office/drawing/2014/main" id="{F0B7DD0E-81D5-6CC2-A9E7-FBE9DECEE45B}"/>
              </a:ext>
            </a:extLst>
          </p:cNvPr>
          <p:cNvSpPr>
            <a:spLocks noGrp="1"/>
          </p:cNvSpPr>
          <p:nvPr>
            <p:ph sz="half" idx="1"/>
          </p:nvPr>
        </p:nvSpPr>
        <p:spPr>
          <a:xfrm>
            <a:off x="529856" y="1870075"/>
            <a:ext cx="5181600" cy="4351338"/>
          </a:xfrm>
        </p:spPr>
        <p:txBody>
          <a:bodyPr vert="horz" lIns="91440" tIns="45720" rIns="91440" bIns="45720" rtlCol="0" anchor="t">
            <a:normAutofit/>
          </a:bodyPr>
          <a:lstStyle/>
          <a:p>
            <a:r>
              <a:rPr lang="en-IE" dirty="0"/>
              <a:t>Focus group data by 1 or 2 facilitators per table.</a:t>
            </a:r>
          </a:p>
          <a:p>
            <a:r>
              <a:rPr lang="en-IE" dirty="0"/>
              <a:t>This was typed up using the exact wording that the facilitators wrote down.</a:t>
            </a:r>
          </a:p>
          <a:p>
            <a:r>
              <a:rPr lang="en-IE" dirty="0"/>
              <a:t>Each sentence was coded into categories using thematic analysis.</a:t>
            </a:r>
          </a:p>
          <a:p>
            <a:endParaRPr lang="en-IE" dirty="0"/>
          </a:p>
        </p:txBody>
      </p:sp>
      <p:sp>
        <p:nvSpPr>
          <p:cNvPr id="4" name="Content Placeholder 3">
            <a:extLst>
              <a:ext uri="{FF2B5EF4-FFF2-40B4-BE49-F238E27FC236}">
                <a16:creationId xmlns:a16="http://schemas.microsoft.com/office/drawing/2014/main" id="{F75A47EA-CD24-48F3-63A7-DB031EAC732C}"/>
              </a:ext>
            </a:extLst>
          </p:cNvPr>
          <p:cNvSpPr>
            <a:spLocks noGrp="1"/>
          </p:cNvSpPr>
          <p:nvPr>
            <p:ph sz="half" idx="2"/>
          </p:nvPr>
        </p:nvSpPr>
        <p:spPr>
          <a:xfrm>
            <a:off x="5908560" y="1876747"/>
            <a:ext cx="6007395" cy="4912242"/>
          </a:xfrm>
        </p:spPr>
        <p:txBody>
          <a:bodyPr>
            <a:normAutofit/>
          </a:bodyPr>
          <a:lstStyle/>
          <a:p>
            <a:pPr marL="0" indent="0" algn="l">
              <a:buNone/>
            </a:pPr>
            <a:r>
              <a:rPr lang="en-GB" sz="2400" i="1" dirty="0">
                <a:solidFill>
                  <a:srgbClr val="000000"/>
                </a:solidFill>
                <a:latin typeface="Times New Roman" panose="02020603050405020304" pitchFamily="18" charset="0"/>
              </a:rPr>
              <a:t>What is your experience of substance misuse in Clonmel? (Issues and priorities)</a:t>
            </a:r>
          </a:p>
          <a:p>
            <a:pPr algn="l"/>
            <a:r>
              <a:rPr lang="en-GB" sz="2400" b="0" i="1" dirty="0">
                <a:solidFill>
                  <a:srgbClr val="000000"/>
                </a:solidFill>
                <a:effectLst/>
                <a:latin typeface="Times New Roman" panose="02020603050405020304" pitchFamily="18" charset="0"/>
              </a:rPr>
              <a:t> Local shop – “O’Connell St.” – child witness incident of someone on substance(s)</a:t>
            </a:r>
          </a:p>
          <a:p>
            <a:pPr algn="l"/>
            <a:r>
              <a:rPr lang="en-GB" sz="2400" b="0" i="1" dirty="0">
                <a:solidFill>
                  <a:srgbClr val="000000"/>
                </a:solidFill>
                <a:effectLst/>
                <a:latin typeface="Times New Roman" panose="02020603050405020304" pitchFamily="18" charset="0"/>
              </a:rPr>
              <a:t>Seeing open drug use in town car park</a:t>
            </a:r>
          </a:p>
          <a:p>
            <a:pPr algn="l"/>
            <a:r>
              <a:rPr lang="en-GB" sz="2400" b="0" i="1" dirty="0">
                <a:solidFill>
                  <a:srgbClr val="000000"/>
                </a:solidFill>
                <a:effectLst/>
                <a:latin typeface="Times New Roman" panose="02020603050405020304" pitchFamily="18" charset="0"/>
              </a:rPr>
              <a:t>Can smell drug use – cannabis</a:t>
            </a:r>
          </a:p>
          <a:p>
            <a:pPr algn="l"/>
            <a:r>
              <a:rPr lang="en-GB" sz="2400" b="0" i="1" dirty="0">
                <a:solidFill>
                  <a:srgbClr val="000000"/>
                </a:solidFill>
                <a:effectLst/>
                <a:latin typeface="Times New Roman" panose="02020603050405020304" pitchFamily="18" charset="0"/>
              </a:rPr>
              <a:t>Fear walking around, with people begging – </a:t>
            </a:r>
            <a:r>
              <a:rPr lang="en-GB" sz="2400" b="0" i="1" dirty="0" err="1">
                <a:solidFill>
                  <a:srgbClr val="000000"/>
                </a:solidFill>
                <a:effectLst/>
                <a:latin typeface="Times New Roman" panose="02020603050405020304" pitchFamily="18" charset="0"/>
              </a:rPr>
              <a:t>Marystone</a:t>
            </a:r>
            <a:r>
              <a:rPr lang="en-GB" sz="2400" b="0" i="1" dirty="0">
                <a:solidFill>
                  <a:srgbClr val="000000"/>
                </a:solidFill>
                <a:effectLst/>
                <a:latin typeface="Times New Roman" panose="02020603050405020304" pitchFamily="18" charset="0"/>
              </a:rPr>
              <a:t> Mall (Penny’s Lane – Lite up), Old </a:t>
            </a:r>
            <a:r>
              <a:rPr lang="en-GB" sz="2400" b="0" i="1" dirty="0" err="1">
                <a:solidFill>
                  <a:srgbClr val="000000"/>
                </a:solidFill>
                <a:effectLst/>
                <a:latin typeface="Times New Roman" panose="02020603050405020304" pitchFamily="18" charset="0"/>
              </a:rPr>
              <a:t>Tescos</a:t>
            </a:r>
            <a:r>
              <a:rPr lang="en-GB" sz="2400" b="0" i="1" dirty="0">
                <a:solidFill>
                  <a:srgbClr val="000000"/>
                </a:solidFill>
                <a:effectLst/>
                <a:latin typeface="Times New Roman" panose="02020603050405020304" pitchFamily="18" charset="0"/>
              </a:rPr>
              <a:t>, AGMs, Thomas St. back Oakville.</a:t>
            </a:r>
          </a:p>
          <a:p>
            <a:endParaRPr lang="en-IE" dirty="0"/>
          </a:p>
        </p:txBody>
      </p:sp>
    </p:spTree>
    <p:extLst>
      <p:ext uri="{BB962C8B-B14F-4D97-AF65-F5344CB8AC3E}">
        <p14:creationId xmlns:p14="http://schemas.microsoft.com/office/powerpoint/2010/main" val="403003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0BFE7-9D5E-5BBA-7BB3-EC636E24C931}"/>
              </a:ext>
            </a:extLst>
          </p:cNvPr>
          <p:cNvSpPr>
            <a:spLocks noGrp="1"/>
          </p:cNvSpPr>
          <p:nvPr>
            <p:ph type="title"/>
          </p:nvPr>
        </p:nvSpPr>
        <p:spPr/>
        <p:txBody>
          <a:bodyPr/>
          <a:lstStyle/>
          <a:p>
            <a:r>
              <a:rPr lang="en-US" dirty="0"/>
              <a:t>3. What does Clonmel have to say?</a:t>
            </a:r>
            <a:br>
              <a:rPr lang="en-US" dirty="0"/>
            </a:br>
            <a:r>
              <a:rPr lang="en-US" dirty="0"/>
              <a:t>A. What is working?</a:t>
            </a:r>
          </a:p>
        </p:txBody>
      </p:sp>
      <p:graphicFrame>
        <p:nvGraphicFramePr>
          <p:cNvPr id="4" name="Content Placeholder 2">
            <a:extLst>
              <a:ext uri="{FF2B5EF4-FFF2-40B4-BE49-F238E27FC236}">
                <a16:creationId xmlns:a16="http://schemas.microsoft.com/office/drawing/2014/main" id="{A97613CF-4A60-ADD8-4FF0-F830CC8F49DC}"/>
              </a:ext>
            </a:extLst>
          </p:cNvPr>
          <p:cNvGraphicFramePr>
            <a:graphicFrameLocks noGrp="1"/>
          </p:cNvGraphicFramePr>
          <p:nvPr>
            <p:extLst>
              <p:ext uri="{D42A27DB-BD31-4B8C-83A1-F6EECF244321}">
                <p14:modId xmlns:p14="http://schemas.microsoft.com/office/powerpoint/2010/main" val="3935830436"/>
              </p:ext>
            </p:extLst>
          </p:nvPr>
        </p:nvGraphicFramePr>
        <p:xfrm>
          <a:off x="212737" y="1710206"/>
          <a:ext cx="11632317" cy="5026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097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8164CC-5F0D-C7AD-F4C0-94450DEBA6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8A8C0B-D780-0A61-06A9-BF67C636D850}"/>
              </a:ext>
            </a:extLst>
          </p:cNvPr>
          <p:cNvSpPr>
            <a:spLocks noGrp="1"/>
          </p:cNvSpPr>
          <p:nvPr>
            <p:ph type="title"/>
          </p:nvPr>
        </p:nvSpPr>
        <p:spPr>
          <a:xfrm>
            <a:off x="7418957" y="2126945"/>
            <a:ext cx="4046917" cy="2387600"/>
          </a:xfrm>
        </p:spPr>
        <p:txBody>
          <a:bodyPr vert="horz" lIns="91440" tIns="45720" rIns="91440" bIns="45720" rtlCol="0" anchor="t">
            <a:normAutofit/>
          </a:bodyPr>
          <a:lstStyle/>
          <a:p>
            <a:pPr algn="ctr"/>
            <a:r>
              <a:rPr lang="en-US" sz="2400" b="1" dirty="0">
                <a:solidFill>
                  <a:srgbClr val="7030A0"/>
                </a:solidFill>
              </a:rPr>
              <a:t>3 B.</a:t>
            </a:r>
            <a:r>
              <a:rPr lang="en-US" sz="5400" b="1" dirty="0">
                <a:solidFill>
                  <a:srgbClr val="7030A0"/>
                </a:solidFill>
              </a:rPr>
              <a:t> </a:t>
            </a:r>
            <a:br>
              <a:rPr lang="en-US" sz="5400" b="1" dirty="0">
                <a:solidFill>
                  <a:srgbClr val="7030A0"/>
                </a:solidFill>
              </a:rPr>
            </a:br>
            <a:r>
              <a:rPr lang="en-US" sz="5400" b="1" dirty="0">
                <a:solidFill>
                  <a:srgbClr val="7030A0"/>
                </a:solidFill>
              </a:rPr>
              <a:t>8 Priority Actions</a:t>
            </a:r>
            <a:endParaRPr lang="en-US">
              <a:ea typeface="+mj-ea"/>
              <a:cs typeface="+mj-cs"/>
            </a:endParaRPr>
          </a:p>
        </p:txBody>
      </p:sp>
      <p:pic>
        <p:nvPicPr>
          <p:cNvPr id="5" name="Picture 4" descr="A diagram of a priority actions&#10;&#10;AI-generated content may be incorrect.">
            <a:extLst>
              <a:ext uri="{FF2B5EF4-FFF2-40B4-BE49-F238E27FC236}">
                <a16:creationId xmlns:a16="http://schemas.microsoft.com/office/drawing/2014/main" id="{98701A19-E494-D4D2-017E-2D92F46378DE}"/>
              </a:ext>
            </a:extLst>
          </p:cNvPr>
          <p:cNvPicPr>
            <a:picLocks noChangeAspect="1"/>
          </p:cNvPicPr>
          <p:nvPr/>
        </p:nvPicPr>
        <p:blipFill>
          <a:blip r:embed="rId2"/>
          <a:stretch>
            <a:fillRect/>
          </a:stretch>
        </p:blipFill>
        <p:spPr>
          <a:xfrm>
            <a:off x="233876" y="158730"/>
            <a:ext cx="6762527" cy="6535262"/>
          </a:xfrm>
          <a:prstGeom prst="rect">
            <a:avLst/>
          </a:prstGeom>
        </p:spPr>
      </p:pic>
    </p:spTree>
    <p:extLst>
      <p:ext uri="{BB962C8B-B14F-4D97-AF65-F5344CB8AC3E}">
        <p14:creationId xmlns:p14="http://schemas.microsoft.com/office/powerpoint/2010/main" val="201092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974BA-4A28-87E3-12DB-DC77C84FAE1C}"/>
              </a:ext>
            </a:extLst>
          </p:cNvPr>
          <p:cNvSpPr>
            <a:spLocks noGrp="1"/>
          </p:cNvSpPr>
          <p:nvPr>
            <p:ph type="title"/>
          </p:nvPr>
        </p:nvSpPr>
        <p:spPr>
          <a:solidFill>
            <a:schemeClr val="accent5">
              <a:lumMod val="60000"/>
              <a:lumOff val="40000"/>
            </a:schemeClr>
          </a:solidFill>
        </p:spPr>
        <p:txBody>
          <a:bodyPr/>
          <a:lstStyle/>
          <a:p>
            <a:r>
              <a:rPr lang="en-GB" dirty="0"/>
              <a:t>1: Further Training &amp; Education</a:t>
            </a:r>
          </a:p>
        </p:txBody>
      </p:sp>
      <p:sp>
        <p:nvSpPr>
          <p:cNvPr id="3" name="Content Placeholder 2">
            <a:extLst>
              <a:ext uri="{FF2B5EF4-FFF2-40B4-BE49-F238E27FC236}">
                <a16:creationId xmlns:a16="http://schemas.microsoft.com/office/drawing/2014/main" id="{778B8088-F596-F068-782A-8D22D5F5253F}"/>
              </a:ext>
            </a:extLst>
          </p:cNvPr>
          <p:cNvSpPr>
            <a:spLocks noGrp="1"/>
          </p:cNvSpPr>
          <p:nvPr>
            <p:ph idx="1"/>
          </p:nvPr>
        </p:nvSpPr>
        <p:spPr>
          <a:xfrm>
            <a:off x="838200" y="2122508"/>
            <a:ext cx="11049989" cy="4351338"/>
          </a:xfrm>
        </p:spPr>
        <p:txBody>
          <a:bodyPr vert="horz" lIns="91440" tIns="45720" rIns="91440" bIns="45720" rtlCol="0" anchor="t">
            <a:normAutofit/>
          </a:bodyPr>
          <a:lstStyle/>
          <a:p>
            <a:pPr marL="0" indent="0">
              <a:buNone/>
            </a:pPr>
            <a:r>
              <a:rPr lang="en-GB" dirty="0"/>
              <a:t>1.1 Substance misuse education at primary and secondary levels     that is supportive and shows reality.</a:t>
            </a:r>
            <a:endParaRPr lang="en-US" dirty="0"/>
          </a:p>
          <a:p>
            <a:pPr marL="0" indent="0">
              <a:buNone/>
            </a:pPr>
            <a:r>
              <a:rPr lang="en-GB" dirty="0"/>
              <a:t>1.2 More networking, collaborating and sharing of information        between organisations.</a:t>
            </a:r>
          </a:p>
          <a:p>
            <a:pPr marL="0" indent="0">
              <a:buNone/>
            </a:pPr>
            <a:r>
              <a:rPr lang="en-GB" dirty="0"/>
              <a:t>1.3 More knowledge and training on different drugs and their impact. </a:t>
            </a:r>
          </a:p>
          <a:p>
            <a:pPr marL="0" indent="0">
              <a:buNone/>
            </a:pPr>
            <a:r>
              <a:rPr lang="en-GB" dirty="0"/>
              <a:t>1.4 Increased supports for parents and families e.g. talks at various     days/times and on how to communicate with teenagers.</a:t>
            </a:r>
          </a:p>
          <a:p>
            <a:pPr marL="0" indent="0">
              <a:buNone/>
            </a:pPr>
            <a:r>
              <a:rPr lang="en-GB" dirty="0"/>
              <a:t>1.5 More coach training and club charters.</a:t>
            </a:r>
          </a:p>
        </p:txBody>
      </p:sp>
    </p:spTree>
    <p:extLst>
      <p:ext uri="{BB962C8B-B14F-4D97-AF65-F5344CB8AC3E}">
        <p14:creationId xmlns:p14="http://schemas.microsoft.com/office/powerpoint/2010/main" val="21545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F9467-3532-ABD9-1D68-9B081362B349}"/>
              </a:ext>
            </a:extLst>
          </p:cNvPr>
          <p:cNvSpPr>
            <a:spLocks noGrp="1"/>
          </p:cNvSpPr>
          <p:nvPr>
            <p:ph type="title"/>
          </p:nvPr>
        </p:nvSpPr>
        <p:spPr>
          <a:xfrm>
            <a:off x="343568" y="378493"/>
            <a:ext cx="11504862" cy="1338931"/>
          </a:xfrm>
          <a:solidFill>
            <a:srgbClr val="00B0F0"/>
          </a:solidFill>
        </p:spPr>
        <p:txBody>
          <a:bodyPr/>
          <a:lstStyle/>
          <a:p>
            <a:r>
              <a:rPr lang="en-GB" dirty="0"/>
              <a:t>Priority 2: Update, Centralise &amp; Share Information</a:t>
            </a:r>
          </a:p>
        </p:txBody>
      </p:sp>
      <p:sp>
        <p:nvSpPr>
          <p:cNvPr id="3" name="Content Placeholder 2">
            <a:extLst>
              <a:ext uri="{FF2B5EF4-FFF2-40B4-BE49-F238E27FC236}">
                <a16:creationId xmlns:a16="http://schemas.microsoft.com/office/drawing/2014/main" id="{FAE096CB-D20D-846A-8C78-BE2DF590C046}"/>
              </a:ext>
            </a:extLst>
          </p:cNvPr>
          <p:cNvSpPr>
            <a:spLocks noGrp="1"/>
          </p:cNvSpPr>
          <p:nvPr>
            <p:ph idx="1"/>
          </p:nvPr>
        </p:nvSpPr>
        <p:spPr>
          <a:xfrm>
            <a:off x="339925" y="2178066"/>
            <a:ext cx="11505208" cy="4677909"/>
          </a:xfrm>
        </p:spPr>
        <p:txBody>
          <a:bodyPr vert="horz" lIns="91440" tIns="45720" rIns="91440" bIns="45720" rtlCol="0" anchor="t">
            <a:normAutofit fontScale="92500"/>
          </a:bodyPr>
          <a:lstStyle/>
          <a:p>
            <a:pPr marL="0" indent="0">
              <a:buNone/>
            </a:pPr>
            <a:r>
              <a:rPr lang="en-GB" dirty="0"/>
              <a:t>2.1 Signposting of Services needed. Accurate and responsive information         sharing through various platforms, including schools and social media.</a:t>
            </a:r>
          </a:p>
          <a:p>
            <a:pPr marL="0" indent="0">
              <a:buNone/>
            </a:pPr>
            <a:r>
              <a:rPr lang="en-GB" dirty="0"/>
              <a:t>2.2 Specific suggestions as to how to share the information e.g. QR code on     school diary or table at Parent/Teacher meeting or conversation over pizza     at a club.</a:t>
            </a:r>
          </a:p>
          <a:p>
            <a:pPr marL="0" indent="0">
              <a:buNone/>
            </a:pPr>
            <a:r>
              <a:rPr lang="en-GB" dirty="0"/>
              <a:t>2.3 Lack of information is a significant issue especially about type of drug and     it's impact.</a:t>
            </a:r>
          </a:p>
          <a:p>
            <a:pPr marL="0" indent="0">
              <a:buNone/>
            </a:pPr>
            <a:r>
              <a:rPr lang="en-GB" dirty="0"/>
              <a:t>2.4 Mental Health and Substance Misuse Services need joined up thinking.</a:t>
            </a:r>
          </a:p>
          <a:p>
            <a:pPr marL="0" indent="0">
              <a:buNone/>
            </a:pPr>
            <a:r>
              <a:rPr lang="en-GB" dirty="0"/>
              <a:t>2.5 Specific Expertise and dedicated services needed e.g. youth diversion     and HSE Misuse Services.</a:t>
            </a:r>
          </a:p>
        </p:txBody>
      </p:sp>
    </p:spTree>
    <p:extLst>
      <p:ext uri="{BB962C8B-B14F-4D97-AF65-F5344CB8AC3E}">
        <p14:creationId xmlns:p14="http://schemas.microsoft.com/office/powerpoint/2010/main" val="81316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8AA2-90BD-852D-C394-7D7C5C456107}"/>
              </a:ext>
            </a:extLst>
          </p:cNvPr>
          <p:cNvSpPr>
            <a:spLocks noGrp="1"/>
          </p:cNvSpPr>
          <p:nvPr>
            <p:ph type="title"/>
          </p:nvPr>
        </p:nvSpPr>
        <p:spPr>
          <a:solidFill>
            <a:srgbClr val="92D050"/>
          </a:solidFill>
        </p:spPr>
        <p:txBody>
          <a:bodyPr/>
          <a:lstStyle/>
          <a:p>
            <a:r>
              <a:rPr lang="en-GB" dirty="0"/>
              <a:t>Priority 3: Joined Up Services &amp; Supports</a:t>
            </a:r>
          </a:p>
        </p:txBody>
      </p:sp>
      <p:sp>
        <p:nvSpPr>
          <p:cNvPr id="3" name="Content Placeholder 2">
            <a:extLst>
              <a:ext uri="{FF2B5EF4-FFF2-40B4-BE49-F238E27FC236}">
                <a16:creationId xmlns:a16="http://schemas.microsoft.com/office/drawing/2014/main" id="{9405F738-9538-55DA-1DD2-6127694415DF}"/>
              </a:ext>
            </a:extLst>
          </p:cNvPr>
          <p:cNvSpPr>
            <a:spLocks noGrp="1"/>
          </p:cNvSpPr>
          <p:nvPr>
            <p:ph idx="1"/>
          </p:nvPr>
        </p:nvSpPr>
        <p:spPr>
          <a:xfrm>
            <a:off x="452252" y="2253414"/>
            <a:ext cx="11267703" cy="4351338"/>
          </a:xfrm>
        </p:spPr>
        <p:txBody>
          <a:bodyPr vert="horz" lIns="91440" tIns="45720" rIns="91440" bIns="45720" rtlCol="0" anchor="t">
            <a:normAutofit/>
          </a:bodyPr>
          <a:lstStyle/>
          <a:p>
            <a:pPr marL="0" indent="0">
              <a:buNone/>
            </a:pPr>
            <a:r>
              <a:rPr lang="en-GB" dirty="0"/>
              <a:t>3.1     A joined-up response from mental health and substance misuse      to work together and with the community. Supports need to be consistent and supportive.</a:t>
            </a:r>
            <a:endParaRPr lang="en-US" dirty="0"/>
          </a:p>
          <a:p>
            <a:pPr marL="0" indent="0">
              <a:buNone/>
            </a:pPr>
            <a:r>
              <a:rPr lang="en-GB" dirty="0"/>
              <a:t>3.2 Create safe social spaces for young people so they can talk and be     treated with respect.</a:t>
            </a:r>
          </a:p>
          <a:p>
            <a:pPr marL="0" indent="0">
              <a:buNone/>
            </a:pPr>
            <a:r>
              <a:rPr lang="en-GB" dirty="0"/>
              <a:t>3.3 Create an open dialogue between parents and young people.</a:t>
            </a:r>
          </a:p>
          <a:p>
            <a:pPr marL="0" indent="0">
              <a:buNone/>
            </a:pPr>
            <a:r>
              <a:rPr lang="en-GB" dirty="0"/>
              <a:t>3.4 Work with young people at an early age and more supports for             clubs with 18 year+. </a:t>
            </a:r>
          </a:p>
          <a:p>
            <a:pPr marL="0" indent="0">
              <a:buNone/>
            </a:pPr>
            <a:r>
              <a:rPr lang="en-GB" dirty="0"/>
              <a:t>3.5 Develop a drug policy.</a:t>
            </a:r>
          </a:p>
        </p:txBody>
      </p:sp>
    </p:spTree>
    <p:extLst>
      <p:ext uri="{BB962C8B-B14F-4D97-AF65-F5344CB8AC3E}">
        <p14:creationId xmlns:p14="http://schemas.microsoft.com/office/powerpoint/2010/main" val="66939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97</TotalTime>
  <Words>608</Words>
  <Application>Microsoft Office PowerPoint</Application>
  <PresentationFormat>Widescreen</PresentationFormat>
  <Paragraphs>73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What does Clonmel have to say about substance misuse in our town?</vt:lpstr>
      <vt:lpstr>The Plan</vt:lpstr>
      <vt:lpstr>1. What were the ‘Community Conversations’?</vt:lpstr>
      <vt:lpstr>2. What information was gathered?</vt:lpstr>
      <vt:lpstr>3. What does Clonmel have to say? A. What is working?</vt:lpstr>
      <vt:lpstr>3 B.  8 Priority Actions</vt:lpstr>
      <vt:lpstr>1: Further Training &amp; Education</vt:lpstr>
      <vt:lpstr>Priority 2: Update, Centralise &amp; Share Information</vt:lpstr>
      <vt:lpstr>Priority 3: Joined Up Services &amp; Supports</vt:lpstr>
      <vt:lpstr>Priority 4: Increase Gardai Presence and Improve Legisation</vt:lpstr>
      <vt:lpstr>Priority 5: Promote Recovery As A Positive</vt:lpstr>
      <vt:lpstr>Priority 6: Increase Parental Responsibility</vt:lpstr>
      <vt:lpstr>Priority 7: More Training and Protection For Businesses</vt:lpstr>
      <vt:lpstr>Priority 8: Address Drug Misuse Areas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8 Priority Actions  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Clonmel Health Alliance Issue of Clonmel Substance Misuse June 2024</dc:title>
  <dc:creator>MarieA Walsh</dc:creator>
  <cp:lastModifiedBy>MarieA Walsh</cp:lastModifiedBy>
  <cp:revision>514</cp:revision>
  <dcterms:created xsi:type="dcterms:W3CDTF">2024-06-19T23:27:07Z</dcterms:created>
  <dcterms:modified xsi:type="dcterms:W3CDTF">2025-03-05T17:32:31Z</dcterms:modified>
</cp:coreProperties>
</file>