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1E1EF-1FAC-4A35-BA0A-5DF00B58613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FA27643-DC80-41C5-B1DF-AC0F60F9CD11}">
      <dgm:prSet/>
      <dgm:spPr/>
      <dgm:t>
        <a:bodyPr/>
        <a:lstStyle/>
        <a:p>
          <a:pPr>
            <a:defRPr cap="all"/>
          </a:pPr>
          <a:r>
            <a:rPr lang="en-US"/>
            <a:t>Community-led Plan</a:t>
          </a:r>
        </a:p>
      </dgm:t>
    </dgm:pt>
    <dgm:pt modelId="{ED336502-3D37-4185-A64A-D380F9B78534}" type="parTrans" cxnId="{CE3865CD-EEFA-4342-B9E0-B52A211F8BF6}">
      <dgm:prSet/>
      <dgm:spPr/>
      <dgm:t>
        <a:bodyPr/>
        <a:lstStyle/>
        <a:p>
          <a:endParaRPr lang="en-US"/>
        </a:p>
      </dgm:t>
    </dgm:pt>
    <dgm:pt modelId="{660E370A-F7C6-4568-B86B-B3936166F4E1}" type="sibTrans" cxnId="{CE3865CD-EEFA-4342-B9E0-B52A211F8BF6}">
      <dgm:prSet/>
      <dgm:spPr/>
      <dgm:t>
        <a:bodyPr/>
        <a:lstStyle/>
        <a:p>
          <a:endParaRPr lang="en-US"/>
        </a:p>
      </dgm:t>
    </dgm:pt>
    <dgm:pt modelId="{2B7197D2-51ED-4B2A-9070-61C2980E7F29}">
      <dgm:prSet/>
      <dgm:spPr/>
      <dgm:t>
        <a:bodyPr/>
        <a:lstStyle/>
        <a:p>
          <a:pPr>
            <a:defRPr cap="all"/>
          </a:pPr>
          <a:r>
            <a:rPr lang="en-US"/>
            <a:t>Community Questionnaire</a:t>
          </a:r>
        </a:p>
      </dgm:t>
    </dgm:pt>
    <dgm:pt modelId="{A2BE5297-5B8C-4BFB-BBDE-1D2D52DC7143}" type="parTrans" cxnId="{59A21C7E-4DEA-4AC8-8897-F896798B534A}">
      <dgm:prSet/>
      <dgm:spPr/>
      <dgm:t>
        <a:bodyPr/>
        <a:lstStyle/>
        <a:p>
          <a:endParaRPr lang="en-US"/>
        </a:p>
      </dgm:t>
    </dgm:pt>
    <dgm:pt modelId="{D14492A6-53EC-4AF5-8357-A0124A96ADB9}" type="sibTrans" cxnId="{59A21C7E-4DEA-4AC8-8897-F896798B534A}">
      <dgm:prSet/>
      <dgm:spPr/>
      <dgm:t>
        <a:bodyPr/>
        <a:lstStyle/>
        <a:p>
          <a:endParaRPr lang="en-US"/>
        </a:p>
      </dgm:t>
    </dgm:pt>
    <dgm:pt modelId="{1788BE10-26F8-4FC3-82EA-9BA310422541}">
      <dgm:prSet/>
      <dgm:spPr/>
      <dgm:t>
        <a:bodyPr/>
        <a:lstStyle/>
        <a:p>
          <a:pPr>
            <a:defRPr cap="all"/>
          </a:pPr>
          <a:r>
            <a:rPr lang="en-US"/>
            <a:t>Meet the Town Team Event</a:t>
          </a:r>
        </a:p>
      </dgm:t>
    </dgm:pt>
    <dgm:pt modelId="{D27C25FA-1CBF-40F2-BBAC-7A51177DBD3D}" type="parTrans" cxnId="{47A6BD08-514D-491C-9104-05D31001C1D6}">
      <dgm:prSet/>
      <dgm:spPr/>
      <dgm:t>
        <a:bodyPr/>
        <a:lstStyle/>
        <a:p>
          <a:endParaRPr lang="en-US"/>
        </a:p>
      </dgm:t>
    </dgm:pt>
    <dgm:pt modelId="{2B488CC0-B31B-4329-99C8-1896F3EAC45E}" type="sibTrans" cxnId="{47A6BD08-514D-491C-9104-05D31001C1D6}">
      <dgm:prSet/>
      <dgm:spPr/>
      <dgm:t>
        <a:bodyPr/>
        <a:lstStyle/>
        <a:p>
          <a:endParaRPr lang="en-US"/>
        </a:p>
      </dgm:t>
    </dgm:pt>
    <dgm:pt modelId="{B3AC43E2-1447-4250-B7A4-41F4739E0DB0}" type="pres">
      <dgm:prSet presAssocID="{B451E1EF-1FAC-4A35-BA0A-5DF00B58613B}" presName="root" presStyleCnt="0">
        <dgm:presLayoutVars>
          <dgm:dir/>
          <dgm:resizeHandles val="exact"/>
        </dgm:presLayoutVars>
      </dgm:prSet>
      <dgm:spPr/>
    </dgm:pt>
    <dgm:pt modelId="{1C1307E0-A61D-47C1-B03C-634B29905C33}" type="pres">
      <dgm:prSet presAssocID="{8FA27643-DC80-41C5-B1DF-AC0F60F9CD11}" presName="compNode" presStyleCnt="0"/>
      <dgm:spPr/>
    </dgm:pt>
    <dgm:pt modelId="{422C4CC2-5187-448C-AD6D-00C62083CB9C}" type="pres">
      <dgm:prSet presAssocID="{8FA27643-DC80-41C5-B1DF-AC0F60F9CD11}" presName="iconBgRect" presStyleLbl="bgShp" presStyleIdx="0" presStyleCnt="3"/>
      <dgm:spPr/>
    </dgm:pt>
    <dgm:pt modelId="{71CA2AAD-8D94-40D4-BF3C-6F7C2B9DBEE9}" type="pres">
      <dgm:prSet presAssocID="{8FA27643-DC80-41C5-B1DF-AC0F60F9CD1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8CDBEB82-A967-4225-B34B-9955EFF81E25}" type="pres">
      <dgm:prSet presAssocID="{8FA27643-DC80-41C5-B1DF-AC0F60F9CD11}" presName="spaceRect" presStyleCnt="0"/>
      <dgm:spPr/>
    </dgm:pt>
    <dgm:pt modelId="{9C4E8F9D-742E-40E3-806A-9358454A72A3}" type="pres">
      <dgm:prSet presAssocID="{8FA27643-DC80-41C5-B1DF-AC0F60F9CD11}" presName="textRect" presStyleLbl="revTx" presStyleIdx="0" presStyleCnt="3">
        <dgm:presLayoutVars>
          <dgm:chMax val="1"/>
          <dgm:chPref val="1"/>
        </dgm:presLayoutVars>
      </dgm:prSet>
      <dgm:spPr/>
    </dgm:pt>
    <dgm:pt modelId="{BAF2131B-AC4A-4CEB-866B-EAF22EC3231E}" type="pres">
      <dgm:prSet presAssocID="{660E370A-F7C6-4568-B86B-B3936166F4E1}" presName="sibTrans" presStyleCnt="0"/>
      <dgm:spPr/>
    </dgm:pt>
    <dgm:pt modelId="{28404594-913F-43EB-AAD0-3A242435791C}" type="pres">
      <dgm:prSet presAssocID="{2B7197D2-51ED-4B2A-9070-61C2980E7F29}" presName="compNode" presStyleCnt="0"/>
      <dgm:spPr/>
    </dgm:pt>
    <dgm:pt modelId="{25881D24-A51D-40CF-A211-182F5CC610CA}" type="pres">
      <dgm:prSet presAssocID="{2B7197D2-51ED-4B2A-9070-61C2980E7F29}" presName="iconBgRect" presStyleLbl="bgShp" presStyleIdx="1" presStyleCnt="3"/>
      <dgm:spPr/>
    </dgm:pt>
    <dgm:pt modelId="{60E46832-853C-4F92-A955-FDC5007DB0C7}" type="pres">
      <dgm:prSet presAssocID="{2B7197D2-51ED-4B2A-9070-61C2980E7F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2802FD01-AD4D-4837-AA4B-7CF28A1DAF12}" type="pres">
      <dgm:prSet presAssocID="{2B7197D2-51ED-4B2A-9070-61C2980E7F29}" presName="spaceRect" presStyleCnt="0"/>
      <dgm:spPr/>
    </dgm:pt>
    <dgm:pt modelId="{888203C0-A6AD-4A5C-B30D-DD43F9817E8B}" type="pres">
      <dgm:prSet presAssocID="{2B7197D2-51ED-4B2A-9070-61C2980E7F29}" presName="textRect" presStyleLbl="revTx" presStyleIdx="1" presStyleCnt="3">
        <dgm:presLayoutVars>
          <dgm:chMax val="1"/>
          <dgm:chPref val="1"/>
        </dgm:presLayoutVars>
      </dgm:prSet>
      <dgm:spPr/>
    </dgm:pt>
    <dgm:pt modelId="{947C4491-3FEC-435A-A655-23FE3991CDB0}" type="pres">
      <dgm:prSet presAssocID="{D14492A6-53EC-4AF5-8357-A0124A96ADB9}" presName="sibTrans" presStyleCnt="0"/>
      <dgm:spPr/>
    </dgm:pt>
    <dgm:pt modelId="{62263C22-375E-4360-86C5-CAD537CA65FE}" type="pres">
      <dgm:prSet presAssocID="{1788BE10-26F8-4FC3-82EA-9BA310422541}" presName="compNode" presStyleCnt="0"/>
      <dgm:spPr/>
    </dgm:pt>
    <dgm:pt modelId="{EAD49C87-F00E-4859-9526-3292B1531FEA}" type="pres">
      <dgm:prSet presAssocID="{1788BE10-26F8-4FC3-82EA-9BA310422541}" presName="iconBgRect" presStyleLbl="bgShp" presStyleIdx="2" presStyleCnt="3"/>
      <dgm:spPr/>
    </dgm:pt>
    <dgm:pt modelId="{FA073A16-D15E-4025-83BD-100FD76F9B5C}" type="pres">
      <dgm:prSet presAssocID="{1788BE10-26F8-4FC3-82EA-9BA3104225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fe"/>
        </a:ext>
      </dgm:extLst>
    </dgm:pt>
    <dgm:pt modelId="{2D3DF92B-8050-414E-B991-9D1C75EA002F}" type="pres">
      <dgm:prSet presAssocID="{1788BE10-26F8-4FC3-82EA-9BA310422541}" presName="spaceRect" presStyleCnt="0"/>
      <dgm:spPr/>
    </dgm:pt>
    <dgm:pt modelId="{BCB44F6F-2365-4B73-A72B-7D69DD915D6C}" type="pres">
      <dgm:prSet presAssocID="{1788BE10-26F8-4FC3-82EA-9BA31042254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7A6BD08-514D-491C-9104-05D31001C1D6}" srcId="{B451E1EF-1FAC-4A35-BA0A-5DF00B58613B}" destId="{1788BE10-26F8-4FC3-82EA-9BA310422541}" srcOrd="2" destOrd="0" parTransId="{D27C25FA-1CBF-40F2-BBAC-7A51177DBD3D}" sibTransId="{2B488CC0-B31B-4329-99C8-1896F3EAC45E}"/>
    <dgm:cxn modelId="{C0FE2461-11DF-40F1-BB42-2A3FCEE73575}" type="presOf" srcId="{1788BE10-26F8-4FC3-82EA-9BA310422541}" destId="{BCB44F6F-2365-4B73-A72B-7D69DD915D6C}" srcOrd="0" destOrd="0" presId="urn:microsoft.com/office/officeart/2018/5/layout/IconCircleLabelList"/>
    <dgm:cxn modelId="{59A21C7E-4DEA-4AC8-8897-F896798B534A}" srcId="{B451E1EF-1FAC-4A35-BA0A-5DF00B58613B}" destId="{2B7197D2-51ED-4B2A-9070-61C2980E7F29}" srcOrd="1" destOrd="0" parTransId="{A2BE5297-5B8C-4BFB-BBDE-1D2D52DC7143}" sibTransId="{D14492A6-53EC-4AF5-8357-A0124A96ADB9}"/>
    <dgm:cxn modelId="{60723F7E-A03A-4930-AAB4-DBFCF585248C}" type="presOf" srcId="{8FA27643-DC80-41C5-B1DF-AC0F60F9CD11}" destId="{9C4E8F9D-742E-40E3-806A-9358454A72A3}" srcOrd="0" destOrd="0" presId="urn:microsoft.com/office/officeart/2018/5/layout/IconCircleLabelList"/>
    <dgm:cxn modelId="{CE3865CD-EEFA-4342-B9E0-B52A211F8BF6}" srcId="{B451E1EF-1FAC-4A35-BA0A-5DF00B58613B}" destId="{8FA27643-DC80-41C5-B1DF-AC0F60F9CD11}" srcOrd="0" destOrd="0" parTransId="{ED336502-3D37-4185-A64A-D380F9B78534}" sibTransId="{660E370A-F7C6-4568-B86B-B3936166F4E1}"/>
    <dgm:cxn modelId="{8D1965DE-29F3-4314-A917-68DB16283324}" type="presOf" srcId="{B451E1EF-1FAC-4A35-BA0A-5DF00B58613B}" destId="{B3AC43E2-1447-4250-B7A4-41F4739E0DB0}" srcOrd="0" destOrd="0" presId="urn:microsoft.com/office/officeart/2018/5/layout/IconCircleLabelList"/>
    <dgm:cxn modelId="{6A9A7FE5-B3EB-44D4-A873-1E5E5EFACA26}" type="presOf" srcId="{2B7197D2-51ED-4B2A-9070-61C2980E7F29}" destId="{888203C0-A6AD-4A5C-B30D-DD43F9817E8B}" srcOrd="0" destOrd="0" presId="urn:microsoft.com/office/officeart/2018/5/layout/IconCircleLabelList"/>
    <dgm:cxn modelId="{08CE5D41-8420-4AF7-899A-7D4F855EE657}" type="presParOf" srcId="{B3AC43E2-1447-4250-B7A4-41F4739E0DB0}" destId="{1C1307E0-A61D-47C1-B03C-634B29905C33}" srcOrd="0" destOrd="0" presId="urn:microsoft.com/office/officeart/2018/5/layout/IconCircleLabelList"/>
    <dgm:cxn modelId="{E77751BE-D65E-4CBD-AD35-9A842FDC0DA9}" type="presParOf" srcId="{1C1307E0-A61D-47C1-B03C-634B29905C33}" destId="{422C4CC2-5187-448C-AD6D-00C62083CB9C}" srcOrd="0" destOrd="0" presId="urn:microsoft.com/office/officeart/2018/5/layout/IconCircleLabelList"/>
    <dgm:cxn modelId="{26ACCEF7-0540-4E4E-8989-53AF8ED12F4C}" type="presParOf" srcId="{1C1307E0-A61D-47C1-B03C-634B29905C33}" destId="{71CA2AAD-8D94-40D4-BF3C-6F7C2B9DBEE9}" srcOrd="1" destOrd="0" presId="urn:microsoft.com/office/officeart/2018/5/layout/IconCircleLabelList"/>
    <dgm:cxn modelId="{0851F420-4483-4E71-9195-A061B435CD05}" type="presParOf" srcId="{1C1307E0-A61D-47C1-B03C-634B29905C33}" destId="{8CDBEB82-A967-4225-B34B-9955EFF81E25}" srcOrd="2" destOrd="0" presId="urn:microsoft.com/office/officeart/2018/5/layout/IconCircleLabelList"/>
    <dgm:cxn modelId="{BA24CA47-0E4F-412B-9990-32D4E9E39563}" type="presParOf" srcId="{1C1307E0-A61D-47C1-B03C-634B29905C33}" destId="{9C4E8F9D-742E-40E3-806A-9358454A72A3}" srcOrd="3" destOrd="0" presId="urn:microsoft.com/office/officeart/2018/5/layout/IconCircleLabelList"/>
    <dgm:cxn modelId="{957770E2-5BCC-4A00-A876-243194DB5104}" type="presParOf" srcId="{B3AC43E2-1447-4250-B7A4-41F4739E0DB0}" destId="{BAF2131B-AC4A-4CEB-866B-EAF22EC3231E}" srcOrd="1" destOrd="0" presId="urn:microsoft.com/office/officeart/2018/5/layout/IconCircleLabelList"/>
    <dgm:cxn modelId="{9EBB90E6-AC62-489C-8FE0-4216D25D28E3}" type="presParOf" srcId="{B3AC43E2-1447-4250-B7A4-41F4739E0DB0}" destId="{28404594-913F-43EB-AAD0-3A242435791C}" srcOrd="2" destOrd="0" presId="urn:microsoft.com/office/officeart/2018/5/layout/IconCircleLabelList"/>
    <dgm:cxn modelId="{09620475-F779-4648-9C98-53E46FEE0304}" type="presParOf" srcId="{28404594-913F-43EB-AAD0-3A242435791C}" destId="{25881D24-A51D-40CF-A211-182F5CC610CA}" srcOrd="0" destOrd="0" presId="urn:microsoft.com/office/officeart/2018/5/layout/IconCircleLabelList"/>
    <dgm:cxn modelId="{6898936C-8B63-4D6E-88EA-D139721393FF}" type="presParOf" srcId="{28404594-913F-43EB-AAD0-3A242435791C}" destId="{60E46832-853C-4F92-A955-FDC5007DB0C7}" srcOrd="1" destOrd="0" presId="urn:microsoft.com/office/officeart/2018/5/layout/IconCircleLabelList"/>
    <dgm:cxn modelId="{F8385668-E55F-4A87-9749-6BF1B514C8FE}" type="presParOf" srcId="{28404594-913F-43EB-AAD0-3A242435791C}" destId="{2802FD01-AD4D-4837-AA4B-7CF28A1DAF12}" srcOrd="2" destOrd="0" presId="urn:microsoft.com/office/officeart/2018/5/layout/IconCircleLabelList"/>
    <dgm:cxn modelId="{EE832DE2-2CF3-4107-A9D8-CB0C9E1AC4FB}" type="presParOf" srcId="{28404594-913F-43EB-AAD0-3A242435791C}" destId="{888203C0-A6AD-4A5C-B30D-DD43F9817E8B}" srcOrd="3" destOrd="0" presId="urn:microsoft.com/office/officeart/2018/5/layout/IconCircleLabelList"/>
    <dgm:cxn modelId="{CE330CC4-FE62-464D-AC35-CF8EC0D22AD5}" type="presParOf" srcId="{B3AC43E2-1447-4250-B7A4-41F4739E0DB0}" destId="{947C4491-3FEC-435A-A655-23FE3991CDB0}" srcOrd="3" destOrd="0" presId="urn:microsoft.com/office/officeart/2018/5/layout/IconCircleLabelList"/>
    <dgm:cxn modelId="{5FD931FE-FFB7-476C-9365-003AF619F7C8}" type="presParOf" srcId="{B3AC43E2-1447-4250-B7A4-41F4739E0DB0}" destId="{62263C22-375E-4360-86C5-CAD537CA65FE}" srcOrd="4" destOrd="0" presId="urn:microsoft.com/office/officeart/2018/5/layout/IconCircleLabelList"/>
    <dgm:cxn modelId="{77BE6B5F-E1B7-4303-B72E-2B2701384D14}" type="presParOf" srcId="{62263C22-375E-4360-86C5-CAD537CA65FE}" destId="{EAD49C87-F00E-4859-9526-3292B1531FEA}" srcOrd="0" destOrd="0" presId="urn:microsoft.com/office/officeart/2018/5/layout/IconCircleLabelList"/>
    <dgm:cxn modelId="{3110332C-7CA8-497E-A807-695EAE2FC8DD}" type="presParOf" srcId="{62263C22-375E-4360-86C5-CAD537CA65FE}" destId="{FA073A16-D15E-4025-83BD-100FD76F9B5C}" srcOrd="1" destOrd="0" presId="urn:microsoft.com/office/officeart/2018/5/layout/IconCircleLabelList"/>
    <dgm:cxn modelId="{FABB488B-459B-4D15-8E0A-3126B3A9B12B}" type="presParOf" srcId="{62263C22-375E-4360-86C5-CAD537CA65FE}" destId="{2D3DF92B-8050-414E-B991-9D1C75EA002F}" srcOrd="2" destOrd="0" presId="urn:microsoft.com/office/officeart/2018/5/layout/IconCircleLabelList"/>
    <dgm:cxn modelId="{5E1114A9-AE62-421C-A638-477FAFC1225E}" type="presParOf" srcId="{62263C22-375E-4360-86C5-CAD537CA65FE}" destId="{BCB44F6F-2365-4B73-A72B-7D69DD915D6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5F987-38C9-4B72-A9B6-1955664059D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1EC53D-EC5B-4817-98BA-3C85CAFA7341}">
      <dgm:prSet/>
      <dgm:spPr/>
      <dgm:t>
        <a:bodyPr/>
        <a:lstStyle/>
        <a:p>
          <a:r>
            <a:rPr lang="en-US"/>
            <a:t>The Outcome – Community Questionnaire </a:t>
          </a:r>
        </a:p>
      </dgm:t>
    </dgm:pt>
    <dgm:pt modelId="{3F40C445-A169-4AD7-8540-DD67F3670674}" type="parTrans" cxnId="{5320F12C-0A17-4EE4-A082-D8299165D273}">
      <dgm:prSet/>
      <dgm:spPr/>
      <dgm:t>
        <a:bodyPr/>
        <a:lstStyle/>
        <a:p>
          <a:endParaRPr lang="en-US"/>
        </a:p>
      </dgm:t>
    </dgm:pt>
    <dgm:pt modelId="{0E27A097-76AF-47FD-A051-0413E3488C24}" type="sibTrans" cxnId="{5320F12C-0A17-4EE4-A082-D8299165D273}">
      <dgm:prSet/>
      <dgm:spPr/>
      <dgm:t>
        <a:bodyPr/>
        <a:lstStyle/>
        <a:p>
          <a:endParaRPr lang="en-US"/>
        </a:p>
      </dgm:t>
    </dgm:pt>
    <dgm:pt modelId="{18FCF16B-A344-445F-9C44-A3F52120AE95}">
      <dgm:prSet/>
      <dgm:spPr/>
      <dgm:t>
        <a:bodyPr/>
        <a:lstStyle/>
        <a:p>
          <a:r>
            <a:rPr lang="en-US"/>
            <a:t>880 electronic responses</a:t>
          </a:r>
        </a:p>
      </dgm:t>
    </dgm:pt>
    <dgm:pt modelId="{57E01E08-7BC6-4389-9CDF-C78AED8A7FA9}" type="parTrans" cxnId="{D541381A-7382-4F5B-905A-8E620337982C}">
      <dgm:prSet/>
      <dgm:spPr/>
      <dgm:t>
        <a:bodyPr/>
        <a:lstStyle/>
        <a:p>
          <a:endParaRPr lang="en-US"/>
        </a:p>
      </dgm:t>
    </dgm:pt>
    <dgm:pt modelId="{08E9F431-232A-4BA6-86C3-2861BFFC6994}" type="sibTrans" cxnId="{D541381A-7382-4F5B-905A-8E620337982C}">
      <dgm:prSet/>
      <dgm:spPr/>
      <dgm:t>
        <a:bodyPr/>
        <a:lstStyle/>
        <a:p>
          <a:endParaRPr lang="en-US"/>
        </a:p>
      </dgm:t>
    </dgm:pt>
    <dgm:pt modelId="{0A422172-9898-44AD-BD79-0128381D8CD9}">
      <dgm:prSet/>
      <dgm:spPr/>
      <dgm:t>
        <a:bodyPr/>
        <a:lstStyle/>
        <a:p>
          <a:r>
            <a:rPr lang="en-US"/>
            <a:t>77 hard copy surveys</a:t>
          </a:r>
        </a:p>
      </dgm:t>
    </dgm:pt>
    <dgm:pt modelId="{8F4946B9-32CD-4780-B2A1-15B235E5EC95}" type="parTrans" cxnId="{AD64B3E1-6E65-49F1-B02F-0CD9386E5A4A}">
      <dgm:prSet/>
      <dgm:spPr/>
      <dgm:t>
        <a:bodyPr/>
        <a:lstStyle/>
        <a:p>
          <a:endParaRPr lang="en-US"/>
        </a:p>
      </dgm:t>
    </dgm:pt>
    <dgm:pt modelId="{34305B41-1F6F-4856-84B1-11BEB0D04261}" type="sibTrans" cxnId="{AD64B3E1-6E65-49F1-B02F-0CD9386E5A4A}">
      <dgm:prSet/>
      <dgm:spPr/>
      <dgm:t>
        <a:bodyPr/>
        <a:lstStyle/>
        <a:p>
          <a:endParaRPr lang="en-US"/>
        </a:p>
      </dgm:t>
    </dgm:pt>
    <dgm:pt modelId="{1D2239DA-0943-4F0F-A62C-FCDDED175E03}">
      <dgm:prSet/>
      <dgm:spPr/>
      <dgm:t>
        <a:bodyPr/>
        <a:lstStyle/>
        <a:p>
          <a:r>
            <a:rPr lang="en-US"/>
            <a:t>10% of Nenagh population</a:t>
          </a:r>
        </a:p>
      </dgm:t>
    </dgm:pt>
    <dgm:pt modelId="{01488127-174C-4D7E-869D-CD0803C315A1}" type="parTrans" cxnId="{297FFDC5-B6DE-44D9-98FB-76C44DA9E935}">
      <dgm:prSet/>
      <dgm:spPr/>
      <dgm:t>
        <a:bodyPr/>
        <a:lstStyle/>
        <a:p>
          <a:endParaRPr lang="en-US"/>
        </a:p>
      </dgm:t>
    </dgm:pt>
    <dgm:pt modelId="{454FD2C3-A6A0-4394-9A42-407FB22070D2}" type="sibTrans" cxnId="{297FFDC5-B6DE-44D9-98FB-76C44DA9E935}">
      <dgm:prSet/>
      <dgm:spPr/>
      <dgm:t>
        <a:bodyPr/>
        <a:lstStyle/>
        <a:p>
          <a:endParaRPr lang="en-US"/>
        </a:p>
      </dgm:t>
    </dgm:pt>
    <dgm:pt modelId="{ADD9694F-0A4D-4020-A3C2-E427393E3CA8}" type="pres">
      <dgm:prSet presAssocID="{C575F987-38C9-4B72-A9B6-1955664059D1}" presName="linear" presStyleCnt="0">
        <dgm:presLayoutVars>
          <dgm:animLvl val="lvl"/>
          <dgm:resizeHandles val="exact"/>
        </dgm:presLayoutVars>
      </dgm:prSet>
      <dgm:spPr/>
    </dgm:pt>
    <dgm:pt modelId="{4DCDA971-7411-4627-BD85-CAB3EE561BBC}" type="pres">
      <dgm:prSet presAssocID="{3F1EC53D-EC5B-4817-98BA-3C85CAFA73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CBB8AC-D43C-44A0-A385-0398274F1ED4}" type="pres">
      <dgm:prSet presAssocID="{0E27A097-76AF-47FD-A051-0413E3488C24}" presName="spacer" presStyleCnt="0"/>
      <dgm:spPr/>
    </dgm:pt>
    <dgm:pt modelId="{D366D25B-4E95-43E4-B9AF-D4E802796F51}" type="pres">
      <dgm:prSet presAssocID="{18FCF16B-A344-445F-9C44-A3F52120AE9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E09E51-EC24-4E5E-BC38-68596D48AF67}" type="pres">
      <dgm:prSet presAssocID="{08E9F431-232A-4BA6-86C3-2861BFFC6994}" presName="spacer" presStyleCnt="0"/>
      <dgm:spPr/>
    </dgm:pt>
    <dgm:pt modelId="{FCC42021-1E4F-4592-A020-2C6E2C8E8EF0}" type="pres">
      <dgm:prSet presAssocID="{0A422172-9898-44AD-BD79-0128381D8C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B1E88B8-88A2-4069-97F8-A95631EB117B}" type="pres">
      <dgm:prSet presAssocID="{34305B41-1F6F-4856-84B1-11BEB0D04261}" presName="spacer" presStyleCnt="0"/>
      <dgm:spPr/>
    </dgm:pt>
    <dgm:pt modelId="{271D3DF3-6DDF-4F24-9C6F-F31043EE829C}" type="pres">
      <dgm:prSet presAssocID="{1D2239DA-0943-4F0F-A62C-FCDDED175E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21BF60B-10EF-44C3-AC45-4E1DD605072A}" type="presOf" srcId="{C575F987-38C9-4B72-A9B6-1955664059D1}" destId="{ADD9694F-0A4D-4020-A3C2-E427393E3CA8}" srcOrd="0" destOrd="0" presId="urn:microsoft.com/office/officeart/2005/8/layout/vList2"/>
    <dgm:cxn modelId="{D541381A-7382-4F5B-905A-8E620337982C}" srcId="{C575F987-38C9-4B72-A9B6-1955664059D1}" destId="{18FCF16B-A344-445F-9C44-A3F52120AE95}" srcOrd="1" destOrd="0" parTransId="{57E01E08-7BC6-4389-9CDF-C78AED8A7FA9}" sibTransId="{08E9F431-232A-4BA6-86C3-2861BFFC6994}"/>
    <dgm:cxn modelId="{5E8D9A1D-CB7E-46C8-9399-C0878BED1368}" type="presOf" srcId="{18FCF16B-A344-445F-9C44-A3F52120AE95}" destId="{D366D25B-4E95-43E4-B9AF-D4E802796F51}" srcOrd="0" destOrd="0" presId="urn:microsoft.com/office/officeart/2005/8/layout/vList2"/>
    <dgm:cxn modelId="{CECFAC23-5266-4338-96C8-726DC11E400A}" type="presOf" srcId="{3F1EC53D-EC5B-4817-98BA-3C85CAFA7341}" destId="{4DCDA971-7411-4627-BD85-CAB3EE561BBC}" srcOrd="0" destOrd="0" presId="urn:microsoft.com/office/officeart/2005/8/layout/vList2"/>
    <dgm:cxn modelId="{5320F12C-0A17-4EE4-A082-D8299165D273}" srcId="{C575F987-38C9-4B72-A9B6-1955664059D1}" destId="{3F1EC53D-EC5B-4817-98BA-3C85CAFA7341}" srcOrd="0" destOrd="0" parTransId="{3F40C445-A169-4AD7-8540-DD67F3670674}" sibTransId="{0E27A097-76AF-47FD-A051-0413E3488C24}"/>
    <dgm:cxn modelId="{585B9C35-6053-4DD8-93E6-F54E09C2BF08}" type="presOf" srcId="{1D2239DA-0943-4F0F-A62C-FCDDED175E03}" destId="{271D3DF3-6DDF-4F24-9C6F-F31043EE829C}" srcOrd="0" destOrd="0" presId="urn:microsoft.com/office/officeart/2005/8/layout/vList2"/>
    <dgm:cxn modelId="{297FFDC5-B6DE-44D9-98FB-76C44DA9E935}" srcId="{C575F987-38C9-4B72-A9B6-1955664059D1}" destId="{1D2239DA-0943-4F0F-A62C-FCDDED175E03}" srcOrd="3" destOrd="0" parTransId="{01488127-174C-4D7E-869D-CD0803C315A1}" sibTransId="{454FD2C3-A6A0-4394-9A42-407FB22070D2}"/>
    <dgm:cxn modelId="{BF4975C6-764D-48B8-81F5-AD107C2CF3AF}" type="presOf" srcId="{0A422172-9898-44AD-BD79-0128381D8CD9}" destId="{FCC42021-1E4F-4592-A020-2C6E2C8E8EF0}" srcOrd="0" destOrd="0" presId="urn:microsoft.com/office/officeart/2005/8/layout/vList2"/>
    <dgm:cxn modelId="{AD64B3E1-6E65-49F1-B02F-0CD9386E5A4A}" srcId="{C575F987-38C9-4B72-A9B6-1955664059D1}" destId="{0A422172-9898-44AD-BD79-0128381D8CD9}" srcOrd="2" destOrd="0" parTransId="{8F4946B9-32CD-4780-B2A1-15B235E5EC95}" sibTransId="{34305B41-1F6F-4856-84B1-11BEB0D04261}"/>
    <dgm:cxn modelId="{7D426505-DAA0-460D-89EF-B251902D9BBC}" type="presParOf" srcId="{ADD9694F-0A4D-4020-A3C2-E427393E3CA8}" destId="{4DCDA971-7411-4627-BD85-CAB3EE561BBC}" srcOrd="0" destOrd="0" presId="urn:microsoft.com/office/officeart/2005/8/layout/vList2"/>
    <dgm:cxn modelId="{DDAA62FD-B7A3-4E04-BD73-FCA6035170B2}" type="presParOf" srcId="{ADD9694F-0A4D-4020-A3C2-E427393E3CA8}" destId="{17CBB8AC-D43C-44A0-A385-0398274F1ED4}" srcOrd="1" destOrd="0" presId="urn:microsoft.com/office/officeart/2005/8/layout/vList2"/>
    <dgm:cxn modelId="{A5632C1B-06FF-45A9-A157-9631780480D1}" type="presParOf" srcId="{ADD9694F-0A4D-4020-A3C2-E427393E3CA8}" destId="{D366D25B-4E95-43E4-B9AF-D4E802796F51}" srcOrd="2" destOrd="0" presId="urn:microsoft.com/office/officeart/2005/8/layout/vList2"/>
    <dgm:cxn modelId="{96129149-FD1E-4266-B96C-96E7134FE57F}" type="presParOf" srcId="{ADD9694F-0A4D-4020-A3C2-E427393E3CA8}" destId="{ADE09E51-EC24-4E5E-BC38-68596D48AF67}" srcOrd="3" destOrd="0" presId="urn:microsoft.com/office/officeart/2005/8/layout/vList2"/>
    <dgm:cxn modelId="{1EA4427F-7CF4-4C62-B658-E7EB2142554A}" type="presParOf" srcId="{ADD9694F-0A4D-4020-A3C2-E427393E3CA8}" destId="{FCC42021-1E4F-4592-A020-2C6E2C8E8EF0}" srcOrd="4" destOrd="0" presId="urn:microsoft.com/office/officeart/2005/8/layout/vList2"/>
    <dgm:cxn modelId="{DAF809FD-5BAE-4346-BDEB-DBCA3AF6C744}" type="presParOf" srcId="{ADD9694F-0A4D-4020-A3C2-E427393E3CA8}" destId="{6B1E88B8-88A2-4069-97F8-A95631EB117B}" srcOrd="5" destOrd="0" presId="urn:microsoft.com/office/officeart/2005/8/layout/vList2"/>
    <dgm:cxn modelId="{E68514DB-7F7F-4098-BF0F-11830142B6AC}" type="presParOf" srcId="{ADD9694F-0A4D-4020-A3C2-E427393E3CA8}" destId="{271D3DF3-6DDF-4F24-9C6F-F31043EE82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C4CC2-5187-448C-AD6D-00C62083CB9C}">
      <dsp:nvSpPr>
        <dsp:cNvPr id="0" name=""/>
        <dsp:cNvSpPr/>
      </dsp:nvSpPr>
      <dsp:spPr>
        <a:xfrm>
          <a:off x="672175" y="458215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A2AAD-8D94-40D4-BF3C-6F7C2B9DBEE9}">
      <dsp:nvSpPr>
        <dsp:cNvPr id="0" name=""/>
        <dsp:cNvSpPr/>
      </dsp:nvSpPr>
      <dsp:spPr>
        <a:xfrm>
          <a:off x="1067050" y="853090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E8F9D-742E-40E3-806A-9358454A72A3}">
      <dsp:nvSpPr>
        <dsp:cNvPr id="0" name=""/>
        <dsp:cNvSpPr/>
      </dsp:nvSpPr>
      <dsp:spPr>
        <a:xfrm>
          <a:off x="79862" y="288821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Community-led Plan</a:t>
          </a:r>
        </a:p>
      </dsp:txBody>
      <dsp:txXfrm>
        <a:off x="79862" y="2888215"/>
        <a:ext cx="3037500" cy="720000"/>
      </dsp:txXfrm>
    </dsp:sp>
    <dsp:sp modelId="{25881D24-A51D-40CF-A211-182F5CC610CA}">
      <dsp:nvSpPr>
        <dsp:cNvPr id="0" name=""/>
        <dsp:cNvSpPr/>
      </dsp:nvSpPr>
      <dsp:spPr>
        <a:xfrm>
          <a:off x="4241237" y="458215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46832-853C-4F92-A955-FDC5007DB0C7}">
      <dsp:nvSpPr>
        <dsp:cNvPr id="0" name=""/>
        <dsp:cNvSpPr/>
      </dsp:nvSpPr>
      <dsp:spPr>
        <a:xfrm>
          <a:off x="4636112" y="853090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03C0-A6AD-4A5C-B30D-DD43F9817E8B}">
      <dsp:nvSpPr>
        <dsp:cNvPr id="0" name=""/>
        <dsp:cNvSpPr/>
      </dsp:nvSpPr>
      <dsp:spPr>
        <a:xfrm>
          <a:off x="3648925" y="288821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Community Questionnaire</a:t>
          </a:r>
        </a:p>
      </dsp:txBody>
      <dsp:txXfrm>
        <a:off x="3648925" y="2888215"/>
        <a:ext cx="3037500" cy="720000"/>
      </dsp:txXfrm>
    </dsp:sp>
    <dsp:sp modelId="{EAD49C87-F00E-4859-9526-3292B1531FEA}">
      <dsp:nvSpPr>
        <dsp:cNvPr id="0" name=""/>
        <dsp:cNvSpPr/>
      </dsp:nvSpPr>
      <dsp:spPr>
        <a:xfrm>
          <a:off x="7810300" y="458215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73A16-D15E-4025-83BD-100FD76F9B5C}">
      <dsp:nvSpPr>
        <dsp:cNvPr id="0" name=""/>
        <dsp:cNvSpPr/>
      </dsp:nvSpPr>
      <dsp:spPr>
        <a:xfrm>
          <a:off x="8205175" y="853090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44F6F-2365-4B73-A72B-7D69DD915D6C}">
      <dsp:nvSpPr>
        <dsp:cNvPr id="0" name=""/>
        <dsp:cNvSpPr/>
      </dsp:nvSpPr>
      <dsp:spPr>
        <a:xfrm>
          <a:off x="7217987" y="288821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Meet the Town Team Event</a:t>
          </a:r>
        </a:p>
      </dsp:txBody>
      <dsp:txXfrm>
        <a:off x="7217987" y="2888215"/>
        <a:ext cx="303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DA971-7411-4627-BD85-CAB3EE561BBC}">
      <dsp:nvSpPr>
        <dsp:cNvPr id="0" name=""/>
        <dsp:cNvSpPr/>
      </dsp:nvSpPr>
      <dsp:spPr>
        <a:xfrm>
          <a:off x="0" y="41398"/>
          <a:ext cx="6949440" cy="1352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The Outcome – Community Questionnaire </a:t>
          </a:r>
        </a:p>
      </dsp:txBody>
      <dsp:txXfrm>
        <a:off x="66025" y="107423"/>
        <a:ext cx="6817390" cy="1220470"/>
      </dsp:txXfrm>
    </dsp:sp>
    <dsp:sp modelId="{D366D25B-4E95-43E4-B9AF-D4E802796F51}">
      <dsp:nvSpPr>
        <dsp:cNvPr id="0" name=""/>
        <dsp:cNvSpPr/>
      </dsp:nvSpPr>
      <dsp:spPr>
        <a:xfrm>
          <a:off x="0" y="1491838"/>
          <a:ext cx="6949440" cy="1352520"/>
        </a:xfrm>
        <a:prstGeom prst="roundRect">
          <a:avLst/>
        </a:prstGeom>
        <a:solidFill>
          <a:schemeClr val="accent5">
            <a:hueOff val="3038109"/>
            <a:satOff val="-1368"/>
            <a:lumOff val="-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880 electronic responses</a:t>
          </a:r>
        </a:p>
      </dsp:txBody>
      <dsp:txXfrm>
        <a:off x="66025" y="1557863"/>
        <a:ext cx="6817390" cy="1220470"/>
      </dsp:txXfrm>
    </dsp:sp>
    <dsp:sp modelId="{FCC42021-1E4F-4592-A020-2C6E2C8E8EF0}">
      <dsp:nvSpPr>
        <dsp:cNvPr id="0" name=""/>
        <dsp:cNvSpPr/>
      </dsp:nvSpPr>
      <dsp:spPr>
        <a:xfrm>
          <a:off x="0" y="2942278"/>
          <a:ext cx="6949440" cy="1352520"/>
        </a:xfrm>
        <a:prstGeom prst="roundRect">
          <a:avLst/>
        </a:prstGeom>
        <a:solidFill>
          <a:schemeClr val="accent5">
            <a:hueOff val="6076219"/>
            <a:satOff val="-2736"/>
            <a:lumOff val="-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77 hard copy surveys</a:t>
          </a:r>
        </a:p>
      </dsp:txBody>
      <dsp:txXfrm>
        <a:off x="66025" y="3008303"/>
        <a:ext cx="6817390" cy="1220470"/>
      </dsp:txXfrm>
    </dsp:sp>
    <dsp:sp modelId="{271D3DF3-6DDF-4F24-9C6F-F31043EE829C}">
      <dsp:nvSpPr>
        <dsp:cNvPr id="0" name=""/>
        <dsp:cNvSpPr/>
      </dsp:nvSpPr>
      <dsp:spPr>
        <a:xfrm>
          <a:off x="0" y="4392719"/>
          <a:ext cx="6949440" cy="1352520"/>
        </a:xfrm>
        <a:prstGeom prst="roundRect">
          <a:avLst/>
        </a:prstGeom>
        <a:solidFill>
          <a:schemeClr val="accent5">
            <a:hueOff val="9114327"/>
            <a:satOff val="-4104"/>
            <a:lumOff val="-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10% of Nenagh population</a:t>
          </a:r>
        </a:p>
      </dsp:txBody>
      <dsp:txXfrm>
        <a:off x="66025" y="4458744"/>
        <a:ext cx="681739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2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8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7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7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40B96-5961-BBE2-2599-91265C5E14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02" b="303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8BAFA-52EE-64A4-7F3A-60B273E87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5200" b="1"/>
              <a:t>NENAGH TOWN CENTRE FIRST PLAN </a:t>
            </a:r>
            <a:endParaRPr lang="en-IE" sz="52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7C300-A9F1-B1C5-213A-106FD813D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en-US" sz="2200"/>
              <a:t>INTEGRATED URBAN STRATEGY </a:t>
            </a:r>
            <a:endParaRPr lang="en-IE" sz="2200"/>
          </a:p>
        </p:txBody>
      </p:sp>
    </p:spTree>
    <p:extLst>
      <p:ext uri="{BB962C8B-B14F-4D97-AF65-F5344CB8AC3E}">
        <p14:creationId xmlns:p14="http://schemas.microsoft.com/office/powerpoint/2010/main" val="2427354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FF32CB-E754-209C-9D9B-F1C7060AA08A}"/>
              </a:ext>
            </a:extLst>
          </p:cNvPr>
          <p:cNvSpPr txBox="1"/>
          <p:nvPr/>
        </p:nvSpPr>
        <p:spPr>
          <a:xfrm>
            <a:off x="633919" y="349193"/>
            <a:ext cx="1092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Other Ideas &amp; Aspirations for the Town </a:t>
            </a:r>
            <a:endParaRPr lang="en-I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9DBAF-441C-4E0F-6069-6E8F92400764}"/>
              </a:ext>
            </a:extLst>
          </p:cNvPr>
          <p:cNvSpPr txBox="1"/>
          <p:nvPr/>
        </p:nvSpPr>
        <p:spPr>
          <a:xfrm>
            <a:off x="1753386" y="857840"/>
            <a:ext cx="84464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Culture &amp; Tourism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Norman Town &amp; Market Town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Historic &amp; Cultural Quarter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Old Presbyterian Church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Mountains &amp; Lakes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/>
              <a:t>Socialising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Mother and Toddler Groups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/>
              <a:t>Activiites</a:t>
            </a:r>
            <a:r>
              <a:rPr lang="en-US" dirty="0"/>
              <a:t> for Youth – maker lab, arcade, bowling alley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Co-Working Spaces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&amp; Economy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Pop-up markets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Events and Festivals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Indoor Space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Importance of Art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Piano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Murals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Spaces &amp; Streets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More green areas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Walking trails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Dog-friendly parks </a:t>
            </a:r>
          </a:p>
        </p:txBody>
      </p:sp>
    </p:spTree>
    <p:extLst>
      <p:ext uri="{BB962C8B-B14F-4D97-AF65-F5344CB8AC3E}">
        <p14:creationId xmlns:p14="http://schemas.microsoft.com/office/powerpoint/2010/main" val="187964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073FB-0656-53FD-BD81-A83FD7F3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052"/>
            <a:ext cx="81333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73E141-8E7D-C1CB-B83E-8B27F450CB40}"/>
              </a:ext>
            </a:extLst>
          </p:cNvPr>
          <p:cNvSpPr txBox="1"/>
          <p:nvPr/>
        </p:nvSpPr>
        <p:spPr>
          <a:xfrm>
            <a:off x="8050490" y="160256"/>
            <a:ext cx="361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Meet the Town Team Event</a:t>
            </a:r>
            <a:endParaRPr lang="en-IE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3315D-D423-E7AE-B878-749638FED54A}"/>
              </a:ext>
            </a:extLst>
          </p:cNvPr>
          <p:cNvSpPr txBox="1"/>
          <p:nvPr/>
        </p:nvSpPr>
        <p:spPr>
          <a:xfrm>
            <a:off x="8286160" y="600639"/>
            <a:ext cx="3384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Attended by approx. 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Built Form: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Community Spaces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Town Centre Development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Painting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Age-Friendly Housing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400" dirty="0"/>
              <a:t>Natural Environment: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Green Spaces &amp; Parks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Sustainability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I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400" dirty="0"/>
              <a:t>Traffic &amp; Movement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Pedestrianisation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Cycling &amp; Active Travel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Public Transport &amp; Parking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I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400" dirty="0"/>
              <a:t>Business &amp; Tourism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Supporting Local Business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Cultural &amp; Touristic Initiatives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Night-Time Economy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I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400" dirty="0"/>
              <a:t>Community &amp; Social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Youth Services &amp; Social Inclusion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Community Groups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sz="1400" dirty="0"/>
              <a:t>Sports Infrastructure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754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C31C8-BC31-3D40-5158-53AD976E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137157"/>
            <a:ext cx="4361693" cy="1527049"/>
          </a:xfrm>
        </p:spPr>
        <p:txBody>
          <a:bodyPr anchor="b">
            <a:normAutofit/>
          </a:bodyPr>
          <a:lstStyle/>
          <a:p>
            <a:r>
              <a:rPr lang="en-US" sz="3300" dirty="0"/>
              <a:t>INTEGRATED URBAN STRATEGY </a:t>
            </a:r>
            <a:endParaRPr lang="en-IE" sz="3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21974-D2CC-B48C-BBE1-0FAA59D2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23" r="11421" b="2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206E5-50EC-3B61-7CAC-1AE52088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1664206"/>
            <a:ext cx="4361693" cy="409651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Sits within the framework of Town Centre First Policy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Contribute to a reimagining of the town and the way people use it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Capitalise</a:t>
            </a:r>
            <a:r>
              <a:rPr lang="en-US" sz="1400" dirty="0"/>
              <a:t> on potential offered by URDF and RRDF funding and other potential funding sources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Set out a clear and action-based strategy for the future development and revitalization of Nenagh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Identify projects that promote the conservation and adaptive reuse of the built heritage while reducing vacancy and dereliction in the Town Centre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Address the prioritization, development and specification of project proposals to create a pipeline of investment-ready public realm, built heritage refurbishment, renovation and adaptive reuse projects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19050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DB8E9F-E208-9B80-AC68-9C5390DED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24" y="0"/>
            <a:ext cx="1556023" cy="2540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596E50-75A4-70B6-A446-CB1BCDBC4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50" y="0"/>
            <a:ext cx="2062295" cy="2600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82FA7-EF62-3E00-F97F-2E2E553F4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948" y="0"/>
            <a:ext cx="2437239" cy="2540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634F77-D21A-F722-DFC4-1D9EDDC58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390" y="0"/>
            <a:ext cx="3186801" cy="2547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9566A3-8210-D934-5798-0BA668D6F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366" y="0"/>
            <a:ext cx="2159379" cy="2540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4D1FA9-F0F4-CFC2-3F97-1993FB7B3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8316" y="2654234"/>
            <a:ext cx="2896058" cy="2204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E5A08-FAB6-9243-2FE2-3B68F746353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013"/>
          <a:stretch>
            <a:fillRect/>
          </a:stretch>
        </p:blipFill>
        <p:spPr>
          <a:xfrm>
            <a:off x="5067855" y="2600286"/>
            <a:ext cx="2335819" cy="2234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FA5ABF-0D91-D1E8-0F22-EEBC77BA7F8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0161"/>
          <a:stretch>
            <a:fillRect/>
          </a:stretch>
        </p:blipFill>
        <p:spPr>
          <a:xfrm>
            <a:off x="9993554" y="2622572"/>
            <a:ext cx="2048191" cy="2234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2CF48C-D459-7CCE-505F-5D0C2E803A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1299" y="2622572"/>
            <a:ext cx="2277627" cy="2204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8E80CD-FD21-1FBF-0709-7C845D02E6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24" y="2663515"/>
            <a:ext cx="1743888" cy="2207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86D001-1206-E857-AFB3-5A5E4ABC46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58" y="4913059"/>
            <a:ext cx="2825819" cy="1919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677574-95F3-153A-E2C5-C527103EBE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0222" y="4870624"/>
            <a:ext cx="3105778" cy="20187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906044-5007-8B4F-E3E2-BBBAA66C21D7}"/>
              </a:ext>
            </a:extLst>
          </p:cNvPr>
          <p:cNvSpPr txBox="1"/>
          <p:nvPr/>
        </p:nvSpPr>
        <p:spPr>
          <a:xfrm>
            <a:off x="6509509" y="5446227"/>
            <a:ext cx="538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NENAGH – A TOWN WITH A STORY TO TELL 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9343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F9AEE-890B-7594-8F91-F1FA88542559}"/>
              </a:ext>
            </a:extLst>
          </p:cNvPr>
          <p:cNvSpPr txBox="1"/>
          <p:nvPr/>
        </p:nvSpPr>
        <p:spPr>
          <a:xfrm>
            <a:off x="612648" y="2212848"/>
            <a:ext cx="5862396" cy="4096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Maximise</a:t>
            </a:r>
            <a:r>
              <a:rPr lang="en-US" sz="1500" dirty="0"/>
              <a:t> the return on the Tourism &amp; Heritage assets – Lough Derg, the Historic &amp; Cultural Quarter – increase visitor numbers – increase job creation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Nenagh as a destination – historic exploration, walking, cycling, literary, music, art, culture etc.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Strategic Location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Tackle vacancy and dereliction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Focus on outdoor amenities &amp; opportunities, facilities and services – improve quality of life for the citizen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Identify ways &amp; means to support existing retailers and attract more shoppers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Festivals &amp; Events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Public Transport connections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15 year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8ED21-E7CA-F69A-5D0F-7BEA82265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72" y="433384"/>
            <a:ext cx="4398751" cy="6019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9C68EC-BF65-8A57-D9A6-A03C30A2D58C}"/>
              </a:ext>
            </a:extLst>
          </p:cNvPr>
          <p:cNvSpPr txBox="1"/>
          <p:nvPr/>
        </p:nvSpPr>
        <p:spPr>
          <a:xfrm>
            <a:off x="564204" y="739302"/>
            <a:ext cx="5963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WE WANT TO ACHIEVE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341708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30A43-6872-C83D-B3CB-646CB56AB82D}"/>
              </a:ext>
            </a:extLst>
          </p:cNvPr>
          <p:cNvSpPr txBox="1"/>
          <p:nvPr/>
        </p:nvSpPr>
        <p:spPr>
          <a:xfrm>
            <a:off x="6011499" y="0"/>
            <a:ext cx="5862396" cy="1527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Impressions – What People Like about Nenagh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D906D-C385-EEC5-78F1-C28EEB934271}"/>
              </a:ext>
            </a:extLst>
          </p:cNvPr>
          <p:cNvSpPr txBox="1"/>
          <p:nvPr/>
        </p:nvSpPr>
        <p:spPr>
          <a:xfrm>
            <a:off x="505644" y="184630"/>
            <a:ext cx="5862396" cy="6268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Community Spirit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Friendly town with helpful, welcoming people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Strong sense of local identity and pride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Heritage &amp; Character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Historical Assets – Nenagh Castle, </a:t>
            </a:r>
            <a:r>
              <a:rPr lang="en-US" sz="1100" dirty="0" err="1"/>
              <a:t>Gaol</a:t>
            </a:r>
            <a:r>
              <a:rPr lang="en-US" sz="1100" dirty="0"/>
              <a:t>, Traditional Shopfronts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Independent Local Businesses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Artisan shops, cafés, restaurants, services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Variety, personal touch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Compact, Walkable Town Centre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Easy to walk around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Essential amenities, shops and public buildings within a short distance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Proximity to Lough Derg and Nature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Lough Derg, parks, countryside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Access to outdoor recreation and scenic beauty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Central Location/Accessibility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Connectivity – M7 motorway, Local Link, Rail, Bus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Cultural Amenities &amp; Events 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Festivals, events, music, arts groups 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Family Friendliness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Suitability for families – schools, sports clubs, playgrounds, community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Market Town Tradition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Country market, Farmers’ Market, food heritage, artisan producers 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DEDD3-9D08-7CD4-5FF4-4F3701ADB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640" y="1706054"/>
            <a:ext cx="2907505" cy="47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2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0CF23-36BE-0E26-EDB1-C0C555676E47}"/>
              </a:ext>
            </a:extLst>
          </p:cNvPr>
          <p:cNvSpPr txBox="1"/>
          <p:nvPr/>
        </p:nvSpPr>
        <p:spPr>
          <a:xfrm>
            <a:off x="1524000" y="548640"/>
            <a:ext cx="9160475" cy="1132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Process </a:t>
            </a: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A9744F0C-CA20-D66E-467C-D4ADF6A8F8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659920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35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76B4D2C-B870-6B2E-4B41-2AB7F54E3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997340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31DD6D-88ED-A5AC-4DC4-8C3E656E8284}"/>
              </a:ext>
            </a:extLst>
          </p:cNvPr>
          <p:cNvSpPr txBox="1"/>
          <p:nvPr/>
        </p:nvSpPr>
        <p:spPr>
          <a:xfrm>
            <a:off x="476655" y="778213"/>
            <a:ext cx="35992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half the respondents were 45-64 age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10% below 24 years of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majority residents of Nenagh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90% frequent visitors to the 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half visit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 reason for visiting: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Shopping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Visiting family/friends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Walking/exercise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Volunteering/community groups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Children’s extra-curricular activities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Church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64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D4FC1-47B6-E0AA-188B-D4B2338A0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80" y="133350"/>
            <a:ext cx="3733800" cy="659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4C3D3-E11A-3023-D13F-FCFAF58B7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765" y="0"/>
            <a:ext cx="6451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4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3E009-E039-6602-D57F-D71A4614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6" y="77820"/>
            <a:ext cx="3456708" cy="6459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902FC2-D127-A1B0-93D9-D6EB2A2CA1E6}"/>
              </a:ext>
            </a:extLst>
          </p:cNvPr>
          <p:cNvSpPr txBox="1"/>
          <p:nvPr/>
        </p:nvSpPr>
        <p:spPr>
          <a:xfrm>
            <a:off x="5817140" y="457200"/>
            <a:ext cx="547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Aspirations for the Town Centre</a:t>
            </a:r>
            <a:endParaRPr lang="en-IE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047FD-9F63-337F-C64A-71589179DDB6}"/>
              </a:ext>
            </a:extLst>
          </p:cNvPr>
          <p:cNvSpPr txBox="1"/>
          <p:nvPr/>
        </p:nvSpPr>
        <p:spPr>
          <a:xfrm>
            <a:off x="6287678" y="1159497"/>
            <a:ext cx="4826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Hub &amp; Use of Old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 and 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Events &amp; Cultural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Urban Realm &amp;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and Teen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Housing and Mixed-Use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</a:t>
            </a:r>
            <a:r>
              <a:rPr lang="en-US" dirty="0" err="1"/>
              <a:t>Econonmy</a:t>
            </a:r>
            <a:r>
              <a:rPr lang="en-US" dirty="0"/>
              <a:t> &amp; Shop Fronts 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BDC0F-1813-C337-F49A-68BB9CD5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396" y="3190822"/>
            <a:ext cx="5796046" cy="34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038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618</Words>
  <Application>Microsoft Office PowerPoint</Application>
  <PresentationFormat>Widescreen</PresentationFormat>
  <Paragraphs>120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Neue Haas Grotesk Text Pro</vt:lpstr>
      <vt:lpstr>Wingdings</vt:lpstr>
      <vt:lpstr>VanillaVTI</vt:lpstr>
      <vt:lpstr>NENAGH TOWN CENTRE FIRST PLAN </vt:lpstr>
      <vt:lpstr>INTEGRATED URBAN STRATEGY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Tipperary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Joyce, Rosemary</dc:creator>
  <cp:lastModifiedBy>Joyce, Rosemary</cp:lastModifiedBy>
  <cp:revision>1</cp:revision>
  <dcterms:created xsi:type="dcterms:W3CDTF">2025-06-18T19:44:45Z</dcterms:created>
  <dcterms:modified xsi:type="dcterms:W3CDTF">2025-06-18T21:11:06Z</dcterms:modified>
</cp:coreProperties>
</file>